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embeddedFontLst>
    <p:embeddedFont>
      <p:font typeface="Raleway"/>
      <p:regular r:id="rId45"/>
      <p:bold r:id="rId46"/>
      <p:italic r:id="rId47"/>
      <p:boldItalic r:id="rId48"/>
    </p:embeddedFont>
    <p:embeddedFont>
      <p:font typeface="Montserrat SemiBold"/>
      <p:regular r:id="rId49"/>
      <p:bold r:id="rId50"/>
      <p:italic r:id="rId51"/>
      <p:boldItalic r:id="rId52"/>
    </p:embeddedFont>
    <p:embeddedFont>
      <p:font typeface="Raleway SemiBold"/>
      <p:regular r:id="rId53"/>
      <p:bold r:id="rId54"/>
      <p:italic r:id="rId55"/>
      <p:boldItalic r:id="rId56"/>
    </p:embeddedFont>
    <p:embeddedFont>
      <p:font typeface="Roboto"/>
      <p:regular r:id="rId57"/>
      <p:bold r:id="rId58"/>
      <p:italic r:id="rId59"/>
      <p:boldItalic r:id="rId60"/>
    </p:embeddedFont>
    <p:embeddedFont>
      <p:font typeface="Lato"/>
      <p:regular r:id="rId61"/>
      <p:bold r:id="rId62"/>
      <p:italic r:id="rId63"/>
      <p:boldItalic r:id="rId64"/>
    </p:embeddedFont>
    <p:embeddedFont>
      <p:font typeface="Montserrat"/>
      <p:regular r:id="rId65"/>
      <p:bold r:id="rId66"/>
      <p:italic r:id="rId67"/>
      <p:boldItalic r:id="rId68"/>
    </p:embeddedFont>
    <p:embeddedFont>
      <p:font typeface="Poppins"/>
      <p:regular r:id="rId69"/>
      <p:bold r:id="rId70"/>
      <p:italic r:id="rId71"/>
      <p:boldItalic r:id="rId72"/>
    </p:embeddedFont>
    <p:embeddedFont>
      <p:font typeface="Raleway Black"/>
      <p:bold r:id="rId73"/>
      <p:boldItalic r:id="rId74"/>
    </p:embeddedFont>
    <p:embeddedFont>
      <p:font typeface="Raleway Medium"/>
      <p:regular r:id="rId75"/>
      <p:bold r:id="rId76"/>
      <p:italic r:id="rId77"/>
      <p:boldItalic r:id="rId78"/>
    </p:embeddedFont>
    <p:embeddedFont>
      <p:font typeface="Poppins Black"/>
      <p:bold r:id="rId79"/>
      <p:boldItalic r:id="rId80"/>
    </p:embeddedFont>
    <p:embeddedFont>
      <p:font typeface="Montserrat ExtraBold"/>
      <p:bold r:id="rId81"/>
      <p:boldItalic r:id="rId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573">
          <p15:clr>
            <a:srgbClr val="747775"/>
          </p15:clr>
        </p15:guide>
        <p15:guide id="2" orient="horz" pos="704">
          <p15:clr>
            <a:srgbClr val="747775"/>
          </p15:clr>
        </p15:guide>
        <p15:guide id="3" orient="horz" pos="1057">
          <p15:clr>
            <a:srgbClr val="747775"/>
          </p15:clr>
        </p15:guide>
        <p15:guide id="4" orient="horz" pos="1335">
          <p15:clr>
            <a:srgbClr val="747775"/>
          </p15:clr>
        </p15:guide>
        <p15:guide id="5" orient="horz" pos="1693">
          <p15:clr>
            <a:srgbClr val="747775"/>
          </p15:clr>
        </p15:guide>
        <p15:guide id="6" pos="2918">
          <p15:clr>
            <a:srgbClr val="747775"/>
          </p15:clr>
        </p15:guide>
        <p15:guide id="7" pos="2304">
          <p15:clr>
            <a:srgbClr val="747775"/>
          </p15:clr>
        </p15:guide>
        <p15:guide id="8" orient="horz" pos="2304">
          <p15:clr>
            <a:srgbClr val="747775"/>
          </p15:clr>
        </p15:guide>
      </p15:sldGuideLst>
    </p:ext>
    <p:ext uri="GoogleSlidesCustomDataVersion2">
      <go:slidesCustomData xmlns:go="http://customooxmlschemas.google.com/" r:id="rId83" roundtripDataSignature="AMtx7mi8Rj9pjA5kMGyPk1Htqe6b8s30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01E4775-66E1-4197-BBD6-50A2E549F1C7}">
  <a:tblStyle styleId="{401E4775-66E1-4197-BBD6-50A2E549F1C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fill>
          <a:solidFill>
            <a:srgbClr val="CDD8F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8FB"/>
          </a:solidFill>
        </a:fill>
      </a:tcStyle>
    </a:band1V>
    <a:band2V>
      <a:tcTxStyle b="off" i="off"/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4285F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fill>
          <a:solidFill>
            <a:srgbClr val="4285F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4285F4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4285F4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3"/>
        <p:guide pos="704" orient="horz"/>
        <p:guide pos="1057" orient="horz"/>
        <p:guide pos="1335" orient="horz"/>
        <p:guide pos="1693" orient="horz"/>
        <p:guide pos="2918"/>
        <p:guide pos="2304"/>
        <p:guide pos="230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3" Type="http://customschemas.google.com/relationships/presentationmetadata" Target="meta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font" Target="fonts/Raleway-bold.fntdata"/><Relationship Id="rId45" Type="http://schemas.openxmlformats.org/officeDocument/2006/relationships/font" Target="fonts/Raleway-regular.fntdata"/><Relationship Id="rId80" Type="http://schemas.openxmlformats.org/officeDocument/2006/relationships/font" Target="fonts/PoppinsBlack-boldItalic.fntdata"/><Relationship Id="rId82" Type="http://schemas.openxmlformats.org/officeDocument/2006/relationships/font" Target="fonts/MontserratExtraBold-boldItalic.fntdata"/><Relationship Id="rId81" Type="http://schemas.openxmlformats.org/officeDocument/2006/relationships/font" Target="fonts/MontserratExtraBol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aleway-boldItalic.fntdata"/><Relationship Id="rId47" Type="http://schemas.openxmlformats.org/officeDocument/2006/relationships/font" Target="fonts/Raleway-italic.fntdata"/><Relationship Id="rId49" Type="http://schemas.openxmlformats.org/officeDocument/2006/relationships/font" Target="fonts/MontserratSemiBol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RalewayBlack-bold.fntdata"/><Relationship Id="rId72" Type="http://schemas.openxmlformats.org/officeDocument/2006/relationships/font" Target="fonts/Poppins-boldItalic.fntdata"/><Relationship Id="rId31" Type="http://schemas.openxmlformats.org/officeDocument/2006/relationships/slide" Target="slides/slide25.xml"/><Relationship Id="rId75" Type="http://schemas.openxmlformats.org/officeDocument/2006/relationships/font" Target="fonts/RalewayMedium-regular.fntdata"/><Relationship Id="rId30" Type="http://schemas.openxmlformats.org/officeDocument/2006/relationships/slide" Target="slides/slide24.xml"/><Relationship Id="rId74" Type="http://schemas.openxmlformats.org/officeDocument/2006/relationships/font" Target="fonts/RalewayBlack-boldItalic.fntdata"/><Relationship Id="rId33" Type="http://schemas.openxmlformats.org/officeDocument/2006/relationships/slide" Target="slides/slide27.xml"/><Relationship Id="rId77" Type="http://schemas.openxmlformats.org/officeDocument/2006/relationships/font" Target="fonts/RalewayMedium-italic.fntdata"/><Relationship Id="rId32" Type="http://schemas.openxmlformats.org/officeDocument/2006/relationships/slide" Target="slides/slide26.xml"/><Relationship Id="rId76" Type="http://schemas.openxmlformats.org/officeDocument/2006/relationships/font" Target="fonts/RalewayMedium-bold.fntdata"/><Relationship Id="rId35" Type="http://schemas.openxmlformats.org/officeDocument/2006/relationships/slide" Target="slides/slide29.xml"/><Relationship Id="rId79" Type="http://schemas.openxmlformats.org/officeDocument/2006/relationships/font" Target="fonts/PoppinsBlack-bold.fntdata"/><Relationship Id="rId34" Type="http://schemas.openxmlformats.org/officeDocument/2006/relationships/slide" Target="slides/slide28.xml"/><Relationship Id="rId78" Type="http://schemas.openxmlformats.org/officeDocument/2006/relationships/font" Target="fonts/RalewayMedium-boldItalic.fntdata"/><Relationship Id="rId71" Type="http://schemas.openxmlformats.org/officeDocument/2006/relationships/font" Target="fonts/Poppins-italic.fntdata"/><Relationship Id="rId70" Type="http://schemas.openxmlformats.org/officeDocument/2006/relationships/font" Target="fonts/Poppins-bold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bold.fntdata"/><Relationship Id="rId61" Type="http://schemas.openxmlformats.org/officeDocument/2006/relationships/font" Target="fonts/Lato-regular.fntdata"/><Relationship Id="rId20" Type="http://schemas.openxmlformats.org/officeDocument/2006/relationships/slide" Target="slides/slide14.xml"/><Relationship Id="rId64" Type="http://schemas.openxmlformats.org/officeDocument/2006/relationships/font" Target="fonts/Lato-boldItalic.fntdata"/><Relationship Id="rId63" Type="http://schemas.openxmlformats.org/officeDocument/2006/relationships/font" Target="fonts/Lato-italic.fntdata"/><Relationship Id="rId22" Type="http://schemas.openxmlformats.org/officeDocument/2006/relationships/slide" Target="slides/slide16.xml"/><Relationship Id="rId66" Type="http://schemas.openxmlformats.org/officeDocument/2006/relationships/font" Target="fonts/Montserrat-bold.fntdata"/><Relationship Id="rId21" Type="http://schemas.openxmlformats.org/officeDocument/2006/relationships/slide" Target="slides/slide15.xml"/><Relationship Id="rId65" Type="http://schemas.openxmlformats.org/officeDocument/2006/relationships/font" Target="fonts/Montserrat-regular.fntdata"/><Relationship Id="rId24" Type="http://schemas.openxmlformats.org/officeDocument/2006/relationships/slide" Target="slides/slide18.xml"/><Relationship Id="rId68" Type="http://schemas.openxmlformats.org/officeDocument/2006/relationships/font" Target="fonts/Montserrat-boldItalic.fntdata"/><Relationship Id="rId23" Type="http://schemas.openxmlformats.org/officeDocument/2006/relationships/slide" Target="slides/slide17.xml"/><Relationship Id="rId67" Type="http://schemas.openxmlformats.org/officeDocument/2006/relationships/font" Target="fonts/Montserrat-italic.fntdata"/><Relationship Id="rId60" Type="http://schemas.openxmlformats.org/officeDocument/2006/relationships/font" Target="fonts/Roboto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Poppins-regular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SemiBold-italic.fntdata"/><Relationship Id="rId50" Type="http://schemas.openxmlformats.org/officeDocument/2006/relationships/font" Target="fonts/MontserratSemiBold-bold.fntdata"/><Relationship Id="rId53" Type="http://schemas.openxmlformats.org/officeDocument/2006/relationships/font" Target="fonts/RalewaySemiBold-regular.fntdata"/><Relationship Id="rId52" Type="http://schemas.openxmlformats.org/officeDocument/2006/relationships/font" Target="fonts/MontserratSemiBold-boldItalic.fntdata"/><Relationship Id="rId11" Type="http://schemas.openxmlformats.org/officeDocument/2006/relationships/slide" Target="slides/slide5.xml"/><Relationship Id="rId55" Type="http://schemas.openxmlformats.org/officeDocument/2006/relationships/font" Target="fonts/RalewaySemiBold-italic.fntdata"/><Relationship Id="rId10" Type="http://schemas.openxmlformats.org/officeDocument/2006/relationships/slide" Target="slides/slide4.xml"/><Relationship Id="rId54" Type="http://schemas.openxmlformats.org/officeDocument/2006/relationships/font" Target="fonts/RalewaySemiBold-bold.fntdata"/><Relationship Id="rId13" Type="http://schemas.openxmlformats.org/officeDocument/2006/relationships/slide" Target="slides/slide7.xml"/><Relationship Id="rId57" Type="http://schemas.openxmlformats.org/officeDocument/2006/relationships/font" Target="fonts/Roboto-regular.fntdata"/><Relationship Id="rId12" Type="http://schemas.openxmlformats.org/officeDocument/2006/relationships/slide" Target="slides/slide6.xml"/><Relationship Id="rId56" Type="http://schemas.openxmlformats.org/officeDocument/2006/relationships/font" Target="fonts/RalewaySemiBold-boldItalic.fntdata"/><Relationship Id="rId15" Type="http://schemas.openxmlformats.org/officeDocument/2006/relationships/slide" Target="slides/slide9.xml"/><Relationship Id="rId59" Type="http://schemas.openxmlformats.org/officeDocument/2006/relationships/font" Target="fonts/Roboto-italic.fntdata"/><Relationship Id="rId14" Type="http://schemas.openxmlformats.org/officeDocument/2006/relationships/slide" Target="slides/slide8.xml"/><Relationship Id="rId58" Type="http://schemas.openxmlformats.org/officeDocument/2006/relationships/font" Target="fonts/Roboto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2" name="Google Shape;3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[Introduce the facilitation team]</a:t>
            </a:r>
            <a:endParaRPr b="1"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[Post links to bios in chat box]</a:t>
            </a:r>
            <a:endParaRPr b="1"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[Encourage the group to present themselves in the chat, putting their names, organization and where they are coming from]</a:t>
            </a:r>
            <a:endParaRPr b="1" sz="105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fe66d7777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1" name="Google Shape;351;g2fe66d7777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2" name="Google Shape;452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6" name="Google Shape;4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0" name="Google Shape;55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9">
  <p:cSld name="TITLE_AND_BODY_9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3" name="Google Shape;5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7">
  <p:cSld name="TITLE_AND_BODY_7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7" name="Google Shape;5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8">
  <p:cSld name="TITLE_AND_BODY_8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61" name="Google Shape;61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3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63"/>
          <p:cNvSpPr txBox="1"/>
          <p:nvPr>
            <p:ph idx="1" type="body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6" name="Google Shape;66;p6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6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6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6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6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6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65"/>
          <p:cNvSpPr txBox="1"/>
          <p:nvPr>
            <p:ph idx="12" type="sldNum"/>
          </p:nvPr>
        </p:nvSpPr>
        <p:spPr>
          <a:xfrm>
            <a:off x="8321382" y="4811070"/>
            <a:ext cx="194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e66d77779_0_13"/>
          <p:cNvSpPr txBox="1"/>
          <p:nvPr>
            <p:ph type="title"/>
          </p:nvPr>
        </p:nvSpPr>
        <p:spPr>
          <a:xfrm>
            <a:off x="2075937" y="430360"/>
            <a:ext cx="64395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g2fe66d77779_0_13"/>
          <p:cNvSpPr txBox="1"/>
          <p:nvPr>
            <p:ph idx="1" type="body"/>
          </p:nvPr>
        </p:nvSpPr>
        <p:spPr>
          <a:xfrm>
            <a:off x="2075937" y="1270609"/>
            <a:ext cx="6439500" cy="3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2" name="Google Shape;82;g2fe66d77779_0_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/ Large Image">
  <p:cSld name="Title / Large Imag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e66d77779_0_17"/>
          <p:cNvSpPr/>
          <p:nvPr>
            <p:ph idx="2" type="pic"/>
          </p:nvPr>
        </p:nvSpPr>
        <p:spPr>
          <a:xfrm>
            <a:off x="2075937" y="1196762"/>
            <a:ext cx="6397200" cy="32610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g2fe66d77779_0_17"/>
          <p:cNvSpPr txBox="1"/>
          <p:nvPr>
            <p:ph idx="1" type="body"/>
          </p:nvPr>
        </p:nvSpPr>
        <p:spPr>
          <a:xfrm>
            <a:off x="6554164" y="4223465"/>
            <a:ext cx="18231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750"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g2fe66d77779_0_17"/>
          <p:cNvSpPr txBox="1"/>
          <p:nvPr>
            <p:ph type="title"/>
          </p:nvPr>
        </p:nvSpPr>
        <p:spPr>
          <a:xfrm>
            <a:off x="2075937" y="430360"/>
            <a:ext cx="64395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g2fe66d77779_0_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 Lime">
  <p:cSld name="1_Section Header Lim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fe66d77779_0_22"/>
          <p:cNvSpPr/>
          <p:nvPr/>
        </p:nvSpPr>
        <p:spPr>
          <a:xfrm>
            <a:off x="2005444" y="0"/>
            <a:ext cx="7138500" cy="51435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g2fe66d77779_0_22"/>
          <p:cNvSpPr txBox="1"/>
          <p:nvPr>
            <p:ph type="title"/>
          </p:nvPr>
        </p:nvSpPr>
        <p:spPr>
          <a:xfrm>
            <a:off x="2334072" y="2309225"/>
            <a:ext cx="52797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g2fe66d77779_0_22"/>
          <p:cNvSpPr txBox="1"/>
          <p:nvPr>
            <p:ph idx="1" type="body"/>
          </p:nvPr>
        </p:nvSpPr>
        <p:spPr>
          <a:xfrm>
            <a:off x="2333523" y="2922166"/>
            <a:ext cx="4858200" cy="13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2" name="Google Shape;92;g2fe66d77779_0_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0009" y="457956"/>
            <a:ext cx="1173046" cy="363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Vertical Photo (R)">
  <p:cSld name="Content and Vertical Photo (R)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e66d77779_0_27"/>
          <p:cNvSpPr txBox="1"/>
          <p:nvPr>
            <p:ph idx="1" type="body"/>
          </p:nvPr>
        </p:nvSpPr>
        <p:spPr>
          <a:xfrm>
            <a:off x="2075937" y="1270609"/>
            <a:ext cx="3696900" cy="3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g2fe66d77779_0_27"/>
          <p:cNvSpPr/>
          <p:nvPr>
            <p:ph idx="2" type="pic"/>
          </p:nvPr>
        </p:nvSpPr>
        <p:spPr>
          <a:xfrm>
            <a:off x="5955508" y="1270609"/>
            <a:ext cx="2559900" cy="3366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g2fe66d77779_0_27"/>
          <p:cNvSpPr txBox="1"/>
          <p:nvPr>
            <p:ph type="title"/>
          </p:nvPr>
        </p:nvSpPr>
        <p:spPr>
          <a:xfrm>
            <a:off x="2075937" y="430360"/>
            <a:ext cx="64395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g2fe66d77779_0_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creen Image">
  <p:cSld name="Full Screen Imag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fe66d77779_0_32"/>
          <p:cNvSpPr txBox="1"/>
          <p:nvPr>
            <p:ph idx="1" type="body"/>
          </p:nvPr>
        </p:nvSpPr>
        <p:spPr>
          <a:xfrm>
            <a:off x="549079" y="1640242"/>
            <a:ext cx="9702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50">
                <a:solidFill>
                  <a:srgbClr val="93BA28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g2fe66d77779_0_32"/>
          <p:cNvSpPr/>
          <p:nvPr>
            <p:ph idx="2" type="pic"/>
          </p:nvPr>
        </p:nvSpPr>
        <p:spPr>
          <a:xfrm>
            <a:off x="1837135" y="0"/>
            <a:ext cx="7306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g2fe66d77779_0_32"/>
          <p:cNvSpPr txBox="1"/>
          <p:nvPr>
            <p:ph idx="3" type="body"/>
          </p:nvPr>
        </p:nvSpPr>
        <p:spPr>
          <a:xfrm>
            <a:off x="7167063" y="4817944"/>
            <a:ext cx="1823100" cy="1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750">
                <a:solidFill>
                  <a:srgbClr val="FFFFFF"/>
                </a:solidFill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e66d77779_0_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g2fe66d77779_0_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g2fe66d77779_0_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5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5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5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app.terraso.org/tools/story-maps/8099a35a/bosque-modelo-risaralda" TargetMode="External"/><Relationship Id="rId4" Type="http://schemas.openxmlformats.org/officeDocument/2006/relationships/hyperlink" Target="https://app.terraso.org/tools/story-maps/8099a35a/bosque-modelo-risaralda" TargetMode="External"/><Relationship Id="rId5" Type="http://schemas.openxmlformats.org/officeDocument/2006/relationships/hyperlink" Target="https://app.terraso.org/tools/story-maps/8099a35a/bosque-modelo-risaralda" TargetMode="External"/><Relationship Id="rId6" Type="http://schemas.openxmlformats.org/officeDocument/2006/relationships/image" Target="../media/image2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app.terraso.org/tools/story-maps/35ed5e16/the-kanuku-mountains-community-representative-group" TargetMode="External"/><Relationship Id="rId4" Type="http://schemas.openxmlformats.org/officeDocument/2006/relationships/hyperlink" Target="https://app.terraso.org/tools/story-maps/35ed5e16/the-kanuku-mountains-community-representative-group" TargetMode="External"/><Relationship Id="rId5" Type="http://schemas.openxmlformats.org/officeDocument/2006/relationships/hyperlink" Target="https://app.terraso.org/tools/story-maps/35ed5e16/the-kanuku-mountains-community-representative-group" TargetMode="External"/><Relationship Id="rId6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orldwatermap.nationalgeographic.org/" TargetMode="External"/><Relationship Id="rId4" Type="http://schemas.openxmlformats.org/officeDocument/2006/relationships/hyperlink" Target="https://worldwatermap.nationalgeographic.org/" TargetMode="External"/><Relationship Id="rId5" Type="http://schemas.openxmlformats.org/officeDocument/2006/relationships/hyperlink" Target="https://worldwatermap.nationalgeographic.org/" TargetMode="External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10.jpg"/><Relationship Id="rId8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pp.terraso.org/" TargetMode="External"/><Relationship Id="rId4" Type="http://schemas.openxmlformats.org/officeDocument/2006/relationships/hyperlink" Target="https://app.terraso.org" TargetMode="External"/><Relationship Id="rId5" Type="http://schemas.openxmlformats.org/officeDocument/2006/relationships/hyperlink" Target="https://terraso.org/help/how-to-make-a-story-map/" TargetMode="External"/><Relationship Id="rId6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2.pn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5.png"/><Relationship Id="rId4" Type="http://schemas.openxmlformats.org/officeDocument/2006/relationships/image" Target="../media/image4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8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b="111" l="0" r="0" t="6184"/>
          <a:stretch/>
        </p:blipFill>
        <p:spPr>
          <a:xfrm>
            <a:off x="-24650" y="-13600"/>
            <a:ext cx="9182249" cy="4890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3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"/>
          <p:cNvSpPr txBox="1"/>
          <p:nvPr/>
        </p:nvSpPr>
        <p:spPr>
          <a:xfrm>
            <a:off x="152400" y="4600650"/>
            <a:ext cx="5219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Patricia Bon, Max Levy, and Bemmy Granados. EcoAgriculture Partners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January 29, 2024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819150" y="601975"/>
            <a:ext cx="4697700" cy="2201400"/>
          </a:xfrm>
          <a:prstGeom prst="roundRect">
            <a:avLst>
              <a:gd fmla="val 889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/>
          <p:nvPr/>
        </p:nvSpPr>
        <p:spPr>
          <a:xfrm flipH="1" rot="10800000">
            <a:off x="819150" y="2281372"/>
            <a:ext cx="4705200" cy="522000"/>
          </a:xfrm>
          <a:prstGeom prst="round2SameRect">
            <a:avLst>
              <a:gd fmla="val 31860" name="adj1"/>
              <a:gd fmla="val 0" name="adj2"/>
            </a:avLst>
          </a:prstGeom>
          <a:solidFill>
            <a:srgbClr val="1DA1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1064900" y="1516752"/>
            <a:ext cx="43053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LANDSCAPE NARRATIVES</a:t>
            </a:r>
            <a:endParaRPr b="0" i="0" sz="2000" u="none" cap="none" strike="noStrike">
              <a:solidFill>
                <a:srgbClr val="00344D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16" name="Google Shape;116;p1"/>
          <p:cNvSpPr txBox="1"/>
          <p:nvPr/>
        </p:nvSpPr>
        <p:spPr>
          <a:xfrm>
            <a:off x="1063000" y="2319432"/>
            <a:ext cx="2626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Welcome!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8225" y="817244"/>
            <a:ext cx="1895474" cy="47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2650" y="4710150"/>
            <a:ext cx="953101" cy="2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9950" y="4629150"/>
            <a:ext cx="1600200" cy="457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"/>
          <p:cNvGrpSpPr/>
          <p:nvPr/>
        </p:nvGrpSpPr>
        <p:grpSpPr>
          <a:xfrm>
            <a:off x="240770" y="3790313"/>
            <a:ext cx="1651149" cy="724519"/>
            <a:chOff x="7143575" y="672075"/>
            <a:chExt cx="1562700" cy="960900"/>
          </a:xfrm>
        </p:grpSpPr>
        <p:sp>
          <p:nvSpPr>
            <p:cNvPr id="121" name="Google Shape;121;p1"/>
            <p:cNvSpPr/>
            <p:nvPr/>
          </p:nvSpPr>
          <p:spPr>
            <a:xfrm>
              <a:off x="7143575" y="672075"/>
              <a:ext cx="1562700" cy="960900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 txBox="1"/>
            <p:nvPr/>
          </p:nvSpPr>
          <p:spPr>
            <a:xfrm>
              <a:off x="7242125" y="713144"/>
              <a:ext cx="1403100" cy="7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Facilitators: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Add names of facilitators and dates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1"/>
          <p:cNvGrpSpPr/>
          <p:nvPr/>
        </p:nvGrpSpPr>
        <p:grpSpPr>
          <a:xfrm>
            <a:off x="6351020" y="4139205"/>
            <a:ext cx="1651149" cy="525997"/>
            <a:chOff x="7077467" y="1230396"/>
            <a:chExt cx="1562700" cy="960900"/>
          </a:xfrm>
        </p:grpSpPr>
        <p:sp>
          <p:nvSpPr>
            <p:cNvPr id="124" name="Google Shape;124;p1"/>
            <p:cNvSpPr/>
            <p:nvPr/>
          </p:nvSpPr>
          <p:spPr>
            <a:xfrm>
              <a:off x="7077467" y="1230396"/>
              <a:ext cx="1562700" cy="960900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"/>
            <p:cNvSpPr txBox="1"/>
            <p:nvPr/>
          </p:nvSpPr>
          <p:spPr>
            <a:xfrm>
              <a:off x="7176017" y="1271466"/>
              <a:ext cx="1403100" cy="7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LOGOS: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Add relevant logos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25" y="695325"/>
            <a:ext cx="3743400" cy="374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7" name="Google Shape;227;p10"/>
          <p:cNvSpPr txBox="1"/>
          <p:nvPr/>
        </p:nvSpPr>
        <p:spPr>
          <a:xfrm>
            <a:off x="831850" y="598225"/>
            <a:ext cx="3677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DEFINITION OF LANDSCAPE NARRATIVES</a:t>
            </a:r>
            <a:endParaRPr b="0" i="0" sz="15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10"/>
          <p:cNvSpPr txBox="1"/>
          <p:nvPr/>
        </p:nvSpPr>
        <p:spPr>
          <a:xfrm>
            <a:off x="833100" y="1768100"/>
            <a:ext cx="34695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The collective and diverse stories, histories, and interpretations that define and give meaning to a specific landscape.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1523600" y="2485375"/>
            <a:ext cx="5934000" cy="15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7808" lvl="0" marL="3657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Raleway Medium"/>
              <a:buAutoNum type="arabicPeriod"/>
            </a:pPr>
            <a:r>
              <a:rPr b="0" i="0" lang="en" sz="19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Why are Landscape Narratives important to you and your landscape? </a:t>
            </a:r>
            <a:endParaRPr b="0" i="0" sz="19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57808" lvl="0" marL="36576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FFFFFF"/>
              </a:buClr>
              <a:buSzPts val="1900"/>
              <a:buFont typeface="Raleway Medium"/>
              <a:buAutoNum type="arabicPeriod"/>
            </a:pPr>
            <a:r>
              <a:rPr b="0" i="0" lang="en" sz="19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do you want to learn more about today? </a:t>
            </a:r>
            <a:endParaRPr b="0" i="0" sz="1900" u="none" cap="none" strike="noStrike">
              <a:solidFill>
                <a:srgbClr val="00344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grpSp>
        <p:nvGrpSpPr>
          <p:cNvPr id="235" name="Google Shape;235;p11"/>
          <p:cNvGrpSpPr/>
          <p:nvPr/>
        </p:nvGrpSpPr>
        <p:grpSpPr>
          <a:xfrm>
            <a:off x="3777941" y="1624175"/>
            <a:ext cx="1588118" cy="468300"/>
            <a:chOff x="1916100" y="3787325"/>
            <a:chExt cx="5514300" cy="624900"/>
          </a:xfrm>
        </p:grpSpPr>
        <p:sp>
          <p:nvSpPr>
            <p:cNvPr id="236" name="Google Shape;236;p11"/>
            <p:cNvSpPr/>
            <p:nvPr/>
          </p:nvSpPr>
          <p:spPr>
            <a:xfrm>
              <a:off x="1916100" y="3787325"/>
              <a:ext cx="55143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1"/>
            <p:cNvSpPr txBox="1"/>
            <p:nvPr/>
          </p:nvSpPr>
          <p:spPr>
            <a:xfrm>
              <a:off x="1952098" y="3811741"/>
              <a:ext cx="54783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DISCUSS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38" name="Google Shape;23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4400" y="619880"/>
            <a:ext cx="935200" cy="93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11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240" name="Google Shape;240;p11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1" name="Google Shape;241;p11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242" name="Google Shape;242;p11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3" name="Google Shape;243;p11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10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81DB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"/>
          <p:cNvGrpSpPr/>
          <p:nvPr/>
        </p:nvGrpSpPr>
        <p:grpSpPr>
          <a:xfrm>
            <a:off x="3755769" y="2268450"/>
            <a:ext cx="1632461" cy="624900"/>
            <a:chOff x="3967900" y="2268450"/>
            <a:chExt cx="2978400" cy="624900"/>
          </a:xfrm>
        </p:grpSpPr>
        <p:sp>
          <p:nvSpPr>
            <p:cNvPr id="250" name="Google Shape;250;p13"/>
            <p:cNvSpPr/>
            <p:nvPr/>
          </p:nvSpPr>
          <p:spPr>
            <a:xfrm>
              <a:off x="3967900" y="2268450"/>
              <a:ext cx="29784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3"/>
            <p:cNvSpPr txBox="1"/>
            <p:nvPr/>
          </p:nvSpPr>
          <p:spPr>
            <a:xfrm>
              <a:off x="4118725" y="2287767"/>
              <a:ext cx="26487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" sz="26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BREAK</a:t>
              </a:r>
              <a:endParaRPr b="0" i="0" sz="2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52" name="Google Shape;2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750" y="860200"/>
            <a:ext cx="795950" cy="79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13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254" name="Google Shape;254;p13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5" name="Google Shape;255;p13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256" name="Google Shape;256;p1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13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15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/>
          <p:nvPr/>
        </p:nvSpPr>
        <p:spPr>
          <a:xfrm>
            <a:off x="453525" y="2061329"/>
            <a:ext cx="23322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Digital maps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let us mix places on a map with photos, videos, and stories.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Great for showing the </a:t>
            </a: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where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what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a landscape, especially to those who love exploring online.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14">
            <a:hlinkClick r:id="rId3"/>
          </p:cNvPr>
          <p:cNvSpPr txBox="1"/>
          <p:nvPr/>
        </p:nvSpPr>
        <p:spPr>
          <a:xfrm>
            <a:off x="453525" y="4397700"/>
            <a:ext cx="22797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https://app.terraso.org/tools/story-maps/8099a35a/bosque-modelo-risaralda</a:t>
            </a:r>
            <a:endParaRPr b="0" i="0" sz="900" u="none" cap="none" strike="noStrike">
              <a:solidFill>
                <a:srgbClr val="81DBD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453525" y="420625"/>
            <a:ext cx="25200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  <a:t>CASE STUDY</a:t>
            </a:r>
            <a:b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RISALDA</a:t>
            </a:r>
            <a:b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MODEL FOREST</a:t>
            </a:r>
            <a:endParaRPr b="0" i="0" sz="21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StoryMap on Terraso</a:t>
            </a:r>
            <a:endParaRPr b="0" i="0" sz="16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5" name="Google Shape;265;p1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503" r="30450" t="0"/>
          <a:stretch/>
        </p:blipFill>
        <p:spPr>
          <a:xfrm>
            <a:off x="3266000" y="306600"/>
            <a:ext cx="5577600" cy="4530300"/>
          </a:xfrm>
          <a:prstGeom prst="roundRect">
            <a:avLst>
              <a:gd fmla="val 664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453525" y="2289929"/>
            <a:ext cx="2332200" cy="17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Digital maps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let us mix places on a map with photos, videos, and stories.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Great for showing the </a:t>
            </a: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where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i="0" lang="en" sz="1300" u="none" cap="none" strike="noStrike">
                <a:solidFill>
                  <a:srgbClr val="81DBDE"/>
                </a:solidFill>
                <a:latin typeface="Lato"/>
                <a:ea typeface="Lato"/>
                <a:cs typeface="Lato"/>
                <a:sym typeface="Lato"/>
              </a:rPr>
              <a:t>what</a:t>
            </a: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of a landscape, especially to those who love exploring online.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1" name="Google Shape;271;p15">
            <a:hlinkClick r:id="rId3"/>
          </p:cNvPr>
          <p:cNvSpPr txBox="1"/>
          <p:nvPr/>
        </p:nvSpPr>
        <p:spPr>
          <a:xfrm>
            <a:off x="453525" y="4309125"/>
            <a:ext cx="22797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https://app.terraso.org/tools/story-maps/35ed5e16/the-kanuku-mountains-community-representative-group</a:t>
            </a:r>
            <a:endParaRPr b="0" i="0" sz="900" u="none" cap="none" strike="noStrike">
              <a:solidFill>
                <a:srgbClr val="81DBD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453525" y="420625"/>
            <a:ext cx="2520000" cy="17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  <a:t>CASE STUDY</a:t>
            </a:r>
            <a:b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KANUKU MOUNTAINS COMMUNITY</a:t>
            </a:r>
            <a:endParaRPr b="0" i="0" sz="21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StoryMap on Terraso</a:t>
            </a:r>
            <a:endParaRPr b="0" i="0" sz="16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3" name="Google Shape;273;p1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210" r="30798" t="0"/>
          <a:stretch/>
        </p:blipFill>
        <p:spPr>
          <a:xfrm>
            <a:off x="3266000" y="306600"/>
            <a:ext cx="5577600" cy="4530300"/>
          </a:xfrm>
          <a:prstGeom prst="roundRect">
            <a:avLst>
              <a:gd fmla="val 6646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6">
            <a:hlinkClick r:id="rId3"/>
          </p:cNvPr>
          <p:cNvSpPr txBox="1"/>
          <p:nvPr/>
        </p:nvSpPr>
        <p:spPr>
          <a:xfrm>
            <a:off x="453525" y="4461525"/>
            <a:ext cx="18345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sng" cap="none" strike="noStrike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https://worldwatermap.nationalgeographic.org/</a:t>
            </a:r>
            <a:endParaRPr b="0" i="0" sz="900" u="none" cap="none" strike="noStrike">
              <a:solidFill>
                <a:srgbClr val="81DBD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16"/>
          <p:cNvSpPr txBox="1"/>
          <p:nvPr/>
        </p:nvSpPr>
        <p:spPr>
          <a:xfrm>
            <a:off x="453525" y="420625"/>
            <a:ext cx="25200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  <a:t>CASE STUDY</a:t>
            </a:r>
            <a:b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WORLD</a:t>
            </a:r>
            <a:b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WATER MAP</a:t>
            </a:r>
            <a:endParaRPr b="0" i="0" sz="21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Digital Map</a:t>
            </a:r>
            <a:endParaRPr b="0" i="0" sz="16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0" name="Google Shape;280;p1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116" r="34535" t="0"/>
          <a:stretch/>
        </p:blipFill>
        <p:spPr>
          <a:xfrm>
            <a:off x="2934150" y="306600"/>
            <a:ext cx="5909400" cy="4530300"/>
          </a:xfrm>
          <a:prstGeom prst="roundRect">
            <a:avLst>
              <a:gd fmla="val 6554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344D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 txBox="1"/>
          <p:nvPr/>
        </p:nvSpPr>
        <p:spPr>
          <a:xfrm>
            <a:off x="453525" y="1985129"/>
            <a:ext cx="23322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Intergenerational storytelling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Inspiration for micro-watershed restoration in the community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453525" y="420625"/>
            <a:ext cx="2520000" cy="14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  <a:t>CASE STUDY</a:t>
            </a:r>
            <a:br>
              <a:rPr b="0" i="0" lang="en" sz="2100" u="none" cap="none" strike="noStrike">
                <a:solidFill>
                  <a:srgbClr val="81DBDE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1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SLILMALILA COMMUNITY</a:t>
            </a:r>
            <a:endParaRPr b="0" i="0" sz="21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Stories about origins</a:t>
            </a:r>
            <a:endParaRPr b="0" i="0" sz="16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7" name="Google Shape;287;p17"/>
          <p:cNvPicPr preferRelativeResize="0"/>
          <p:nvPr/>
        </p:nvPicPr>
        <p:blipFill rotWithShape="1">
          <a:blip r:embed="rId3">
            <a:alphaModFix/>
          </a:blip>
          <a:srcRect b="0" l="14729" r="14728" t="0"/>
          <a:stretch/>
        </p:blipFill>
        <p:spPr>
          <a:xfrm>
            <a:off x="3266000" y="306600"/>
            <a:ext cx="5592300" cy="4530300"/>
          </a:xfrm>
          <a:prstGeom prst="roundRect">
            <a:avLst>
              <a:gd fmla="val 6413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8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18"/>
          <p:cNvGrpSpPr/>
          <p:nvPr/>
        </p:nvGrpSpPr>
        <p:grpSpPr>
          <a:xfrm>
            <a:off x="3470794" y="785975"/>
            <a:ext cx="2202411" cy="468300"/>
            <a:chOff x="1916100" y="3787325"/>
            <a:chExt cx="5514300" cy="624900"/>
          </a:xfrm>
        </p:grpSpPr>
        <p:sp>
          <p:nvSpPr>
            <p:cNvPr id="294" name="Google Shape;294;p18"/>
            <p:cNvSpPr/>
            <p:nvPr/>
          </p:nvSpPr>
          <p:spPr>
            <a:xfrm>
              <a:off x="1916100" y="3787325"/>
              <a:ext cx="55143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8"/>
            <p:cNvSpPr txBox="1"/>
            <p:nvPr/>
          </p:nvSpPr>
          <p:spPr>
            <a:xfrm>
              <a:off x="1952098" y="3811741"/>
              <a:ext cx="54783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SMALL GROUPS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96" name="Google Shape;296;p18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297" name="Google Shape;297;p18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" name="Google Shape;298;p18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299" name="Google Shape;299;p18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0" name="Google Shape;300;p18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10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301" name="Google Shape;301;p18"/>
          <p:cNvSpPr txBox="1"/>
          <p:nvPr/>
        </p:nvSpPr>
        <p:spPr>
          <a:xfrm>
            <a:off x="1585725" y="2104002"/>
            <a:ext cx="6382500" cy="13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different kinds of landscape narratives have you encountered in your landscape? </a:t>
            </a:r>
            <a:endParaRPr b="0" i="0" sz="19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0" i="0" lang="en" sz="19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Write them down.</a:t>
            </a:r>
            <a:endParaRPr b="0" i="0" sz="19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1DBDE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9"/>
          <p:cNvGrpSpPr/>
          <p:nvPr/>
        </p:nvGrpSpPr>
        <p:grpSpPr>
          <a:xfrm>
            <a:off x="2857928" y="325500"/>
            <a:ext cx="3428144" cy="518950"/>
            <a:chOff x="3162900" y="325500"/>
            <a:chExt cx="3701700" cy="518950"/>
          </a:xfrm>
        </p:grpSpPr>
        <p:sp>
          <p:nvSpPr>
            <p:cNvPr id="308" name="Google Shape;308;p19"/>
            <p:cNvSpPr/>
            <p:nvPr/>
          </p:nvSpPr>
          <p:spPr>
            <a:xfrm>
              <a:off x="3162900" y="328450"/>
              <a:ext cx="3701700" cy="516000"/>
            </a:xfrm>
            <a:prstGeom prst="roundRect">
              <a:avLst>
                <a:gd fmla="val 4243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9"/>
            <p:cNvSpPr txBox="1"/>
            <p:nvPr/>
          </p:nvSpPr>
          <p:spPr>
            <a:xfrm>
              <a:off x="3198366" y="325500"/>
              <a:ext cx="36498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n" sz="22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VISUALIZING A STORY</a:t>
              </a:r>
              <a:endParaRPr b="0" i="0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0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5" name="Google Shape;315;p20"/>
          <p:cNvGrpSpPr/>
          <p:nvPr/>
        </p:nvGrpSpPr>
        <p:grpSpPr>
          <a:xfrm>
            <a:off x="3470794" y="785975"/>
            <a:ext cx="2202411" cy="468300"/>
            <a:chOff x="1916100" y="3787325"/>
            <a:chExt cx="5514300" cy="624900"/>
          </a:xfrm>
        </p:grpSpPr>
        <p:sp>
          <p:nvSpPr>
            <p:cNvPr id="316" name="Google Shape;316;p20"/>
            <p:cNvSpPr/>
            <p:nvPr/>
          </p:nvSpPr>
          <p:spPr>
            <a:xfrm>
              <a:off x="1916100" y="3787325"/>
              <a:ext cx="55143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 txBox="1"/>
            <p:nvPr/>
          </p:nvSpPr>
          <p:spPr>
            <a:xfrm>
              <a:off x="1952098" y="3811741"/>
              <a:ext cx="54783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SMALL GROUPS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18" name="Google Shape;318;p20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319" name="Google Shape;319;p20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0" name="Google Shape;320;p20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321" name="Google Shape;321;p2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2" name="Google Shape;322;p20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323" name="Google Shape;323;p20"/>
          <p:cNvSpPr txBox="1"/>
          <p:nvPr/>
        </p:nvSpPr>
        <p:spPr>
          <a:xfrm>
            <a:off x="1161050" y="2136850"/>
            <a:ext cx="62661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Guiding questions:</a:t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32409" lvl="1" marL="59436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How does the drawing tell a story about the land and its natural elements?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32409" lvl="1" marL="59436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How does the drawing tell a story about the people?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32409" lvl="1" marL="59436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Where do these stories come together?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24" name="Google Shape;324;p20"/>
          <p:cNvSpPr txBox="1"/>
          <p:nvPr/>
        </p:nvSpPr>
        <p:spPr>
          <a:xfrm>
            <a:off x="1161050" y="1643620"/>
            <a:ext cx="67218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Draw your narrative as a story</a:t>
            </a:r>
            <a:r>
              <a:rPr b="1" i="0" lang="en" sz="1700" u="none" cap="none" strike="noStrike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 (Option </a:t>
            </a:r>
            <a:r>
              <a:rPr b="1" i="0" lang="en" sz="1700" u="none" cap="none" strike="noStrike">
                <a:solidFill>
                  <a:srgbClr val="00344D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i="0" lang="en" sz="1700" u="none" cap="none" strike="noStrike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b="1" i="0" sz="1700" u="none" cap="none" strike="noStrike">
              <a:solidFill>
                <a:srgbClr val="00344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525" y="4549925"/>
            <a:ext cx="953101" cy="2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325" y="320419"/>
            <a:ext cx="1799974" cy="45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4725" y="4450901"/>
            <a:ext cx="1690675" cy="4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"/>
          <p:cNvSpPr txBox="1"/>
          <p:nvPr/>
        </p:nvSpPr>
        <p:spPr>
          <a:xfrm>
            <a:off x="2481900" y="455100"/>
            <a:ext cx="4180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WELCOME</a:t>
            </a:r>
            <a:endParaRPr b="0" i="0" sz="2200" u="none" cap="none" strike="noStrike">
              <a:solidFill>
                <a:srgbClr val="00344D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1DA159"/>
                </a:solidFill>
                <a:latin typeface="Raleway"/>
                <a:ea typeface="Raleway"/>
                <a:cs typeface="Raleway"/>
                <a:sym typeface="Raleway"/>
              </a:rPr>
              <a:t>Meet the </a:t>
            </a:r>
            <a:r>
              <a:rPr b="1" lang="en" sz="1700">
                <a:solidFill>
                  <a:srgbClr val="1DA159"/>
                </a:solidFill>
                <a:latin typeface="Raleway"/>
                <a:ea typeface="Raleway"/>
                <a:cs typeface="Raleway"/>
                <a:sym typeface="Raleway"/>
              </a:rPr>
              <a:t>t</a:t>
            </a:r>
            <a:r>
              <a:rPr b="1" i="0" lang="en" sz="1700" u="none" cap="none" strike="noStrike">
                <a:solidFill>
                  <a:srgbClr val="1DA159"/>
                </a:solidFill>
                <a:latin typeface="Raleway"/>
                <a:ea typeface="Raleway"/>
                <a:cs typeface="Raleway"/>
                <a:sym typeface="Raleway"/>
              </a:rPr>
              <a:t>eam</a:t>
            </a:r>
            <a:endParaRPr b="1" i="0" sz="1700" u="none" cap="none" strike="noStrike">
              <a:solidFill>
                <a:srgbClr val="1DA1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34" name="Google Shape;134;p2"/>
          <p:cNvGrpSpPr/>
          <p:nvPr/>
        </p:nvGrpSpPr>
        <p:grpSpPr>
          <a:xfrm>
            <a:off x="1176838" y="1605950"/>
            <a:ext cx="2127300" cy="2339475"/>
            <a:chOff x="1187475" y="1605950"/>
            <a:chExt cx="2127300" cy="2339475"/>
          </a:xfrm>
        </p:grpSpPr>
        <p:sp>
          <p:nvSpPr>
            <p:cNvPr id="135" name="Google Shape;135;p2"/>
            <p:cNvSpPr txBox="1"/>
            <p:nvPr/>
          </p:nvSpPr>
          <p:spPr>
            <a:xfrm>
              <a:off x="1187475" y="3522125"/>
              <a:ext cx="2127300" cy="4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Bemmy Granados</a:t>
              </a:r>
              <a:endParaRPr b="0" i="0" sz="15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36" name="Google Shape;136;p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09125" y="1605950"/>
              <a:ext cx="1884000" cy="18840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2"/>
          <p:cNvGrpSpPr/>
          <p:nvPr/>
        </p:nvGrpSpPr>
        <p:grpSpPr>
          <a:xfrm>
            <a:off x="5862713" y="1605950"/>
            <a:ext cx="2127300" cy="2339475"/>
            <a:chOff x="5850500" y="1605950"/>
            <a:chExt cx="2127300" cy="2339475"/>
          </a:xfrm>
        </p:grpSpPr>
        <p:sp>
          <p:nvSpPr>
            <p:cNvPr id="138" name="Google Shape;138;p2"/>
            <p:cNvSpPr txBox="1"/>
            <p:nvPr/>
          </p:nvSpPr>
          <p:spPr>
            <a:xfrm>
              <a:off x="5850500" y="3522125"/>
              <a:ext cx="2127300" cy="4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Max Yamauchi</a:t>
              </a:r>
              <a:endParaRPr b="0" i="0" sz="15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39" name="Google Shape;139;p2"/>
            <p:cNvPicPr preferRelativeResize="0"/>
            <p:nvPr/>
          </p:nvPicPr>
          <p:blipFill rotWithShape="1">
            <a:blip r:embed="rId7">
              <a:alphaModFix/>
            </a:blip>
            <a:srcRect b="0" l="1718" r="1727" t="0"/>
            <a:stretch/>
          </p:blipFill>
          <p:spPr>
            <a:xfrm>
              <a:off x="5972150" y="1605950"/>
              <a:ext cx="1884000" cy="18840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2"/>
          <p:cNvSpPr txBox="1"/>
          <p:nvPr/>
        </p:nvSpPr>
        <p:spPr>
          <a:xfrm>
            <a:off x="3730050" y="3522125"/>
            <a:ext cx="16839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Patricia Bon, Project Manager</a:t>
            </a:r>
            <a:endParaRPr b="0" i="0" sz="15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" name="Google Shape;14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30000" y="1605950"/>
            <a:ext cx="1884000" cy="1884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6484850" y="548775"/>
            <a:ext cx="1653702" cy="551700"/>
            <a:chOff x="6484850" y="548775"/>
            <a:chExt cx="1653702" cy="551700"/>
          </a:xfrm>
        </p:grpSpPr>
        <p:sp>
          <p:nvSpPr>
            <p:cNvPr id="143" name="Google Shape;143;p2"/>
            <p:cNvSpPr/>
            <p:nvPr/>
          </p:nvSpPr>
          <p:spPr>
            <a:xfrm flipH="1" rot="10800000">
              <a:off x="6484850" y="548775"/>
              <a:ext cx="1565700" cy="551700"/>
            </a:xfrm>
            <a:prstGeom prst="wedgeRoundRectCallout">
              <a:avLst>
                <a:gd fmla="val -65835" name="adj1"/>
                <a:gd fmla="val -35005" name="adj2"/>
                <a:gd fmla="val 0" name="adj3"/>
              </a:avLst>
            </a:prstGeom>
            <a:solidFill>
              <a:srgbClr val="FFFFFF"/>
            </a:solidFill>
            <a:ln cap="flat" cmpd="sng" w="9525">
              <a:solidFill>
                <a:srgbClr val="0034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 txBox="1"/>
            <p:nvPr/>
          </p:nvSpPr>
          <p:spPr>
            <a:xfrm>
              <a:off x="6572852" y="560610"/>
              <a:ext cx="1565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203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Replace with name of your organization</a:t>
              </a:r>
              <a:endParaRPr b="0" i="0" sz="10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2"/>
          <p:cNvGrpSpPr/>
          <p:nvPr/>
        </p:nvGrpSpPr>
        <p:grpSpPr>
          <a:xfrm>
            <a:off x="227052" y="1689100"/>
            <a:ext cx="1188947" cy="928200"/>
            <a:chOff x="150850" y="1536700"/>
            <a:chExt cx="1403218" cy="928200"/>
          </a:xfrm>
        </p:grpSpPr>
        <p:sp>
          <p:nvSpPr>
            <p:cNvPr id="146" name="Google Shape;146;p2"/>
            <p:cNvSpPr/>
            <p:nvPr/>
          </p:nvSpPr>
          <p:spPr>
            <a:xfrm>
              <a:off x="150850" y="1536700"/>
              <a:ext cx="1056900" cy="928200"/>
            </a:xfrm>
            <a:prstGeom prst="wedgeRoundRectCallout">
              <a:avLst>
                <a:gd fmla="val 65004" name="adj1"/>
                <a:gd fmla="val -18448" name="adj2"/>
                <a:gd fmla="val 0" name="adj3"/>
              </a:avLst>
            </a:prstGeom>
            <a:solidFill>
              <a:srgbClr val="FFFFFF"/>
            </a:solidFill>
            <a:ln cap="flat" cmpd="sng" w="9525">
              <a:solidFill>
                <a:srgbClr val="0034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 txBox="1"/>
            <p:nvPr/>
          </p:nvSpPr>
          <p:spPr>
            <a:xfrm>
              <a:off x="218768" y="1605950"/>
              <a:ext cx="1335300" cy="8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203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Replace photos and names of facilitators</a:t>
              </a:r>
              <a:endParaRPr b="0" i="0" sz="10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148;p2"/>
          <p:cNvGrpSpPr/>
          <p:nvPr/>
        </p:nvGrpSpPr>
        <p:grpSpPr>
          <a:xfrm>
            <a:off x="4297500" y="4535757"/>
            <a:ext cx="1188900" cy="483035"/>
            <a:chOff x="4297500" y="4535975"/>
            <a:chExt cx="1188900" cy="323100"/>
          </a:xfrm>
        </p:grpSpPr>
        <p:sp>
          <p:nvSpPr>
            <p:cNvPr id="149" name="Google Shape;149;p2"/>
            <p:cNvSpPr/>
            <p:nvPr/>
          </p:nvSpPr>
          <p:spPr>
            <a:xfrm>
              <a:off x="4297500" y="4535975"/>
              <a:ext cx="1188900" cy="323100"/>
            </a:xfrm>
            <a:prstGeom prst="wedgeRoundRectCallout">
              <a:avLst>
                <a:gd fmla="val 65004" name="adj1"/>
                <a:gd fmla="val -18448" name="adj2"/>
                <a:gd fmla="val 0" name="adj3"/>
              </a:avLst>
            </a:prstGeom>
            <a:solidFill>
              <a:srgbClr val="FFFFFF"/>
            </a:solidFill>
            <a:ln cap="flat" cmpd="sng" w="9525">
              <a:solidFill>
                <a:srgbClr val="0034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 txBox="1"/>
            <p:nvPr/>
          </p:nvSpPr>
          <p:spPr>
            <a:xfrm>
              <a:off x="4431250" y="4605225"/>
              <a:ext cx="1050600" cy="18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20320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highlight>
                    <a:srgbClr val="FFFFFF"/>
                  </a:highlight>
                  <a:latin typeface="Arial"/>
                  <a:ea typeface="Arial"/>
                  <a:cs typeface="Arial"/>
                  <a:sym typeface="Arial"/>
                </a:rPr>
                <a:t>Replace with your logos</a:t>
              </a:r>
              <a:endParaRPr b="0" i="0" sz="10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2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2"/>
          <p:cNvSpPr txBox="1"/>
          <p:nvPr/>
        </p:nvSpPr>
        <p:spPr>
          <a:xfrm>
            <a:off x="1128525" y="2213050"/>
            <a:ext cx="7412100" cy="20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 Medium"/>
              <a:buChar char="●"/>
            </a:pPr>
            <a:r>
              <a:rPr lang="en" sz="160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Gather your digital story material: video, audio, images.</a:t>
            </a:r>
            <a:endParaRPr sz="16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 Medium"/>
              <a:buChar char="●"/>
            </a:pPr>
            <a:r>
              <a:rPr lang="en" sz="160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Log in to the</a:t>
            </a:r>
            <a:r>
              <a:rPr b="1" lang="en"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en" sz="1600" u="sng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StoryMaps</a:t>
            </a:r>
            <a:r>
              <a:rPr lang="en" sz="160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app (</a:t>
            </a:r>
            <a:r>
              <a:rPr lang="en" sz="1600" u="sng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https://app.terraso.org</a:t>
            </a:r>
            <a:r>
              <a:rPr lang="en" sz="1600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) and create your story map. Make it simple and short, no more than 5 steps in the story.</a:t>
            </a:r>
            <a:endParaRPr sz="160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aleway Medium"/>
              <a:buChar char="●"/>
            </a:pPr>
            <a:r>
              <a:rPr b="0" i="0" lang="en" sz="16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Online step-by-step guide:</a:t>
            </a:r>
            <a:br>
              <a:rPr b="0" i="0" lang="en" sz="16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</a:br>
            <a:r>
              <a:rPr b="0" i="0" lang="en" sz="1600" u="sng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https://terraso.org/help/how-to-make-a-story-map/</a:t>
            </a:r>
            <a:endParaRPr b="0" i="0" sz="16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1" name="Google Shape;331;p22"/>
          <p:cNvSpPr txBox="1"/>
          <p:nvPr/>
        </p:nvSpPr>
        <p:spPr>
          <a:xfrm>
            <a:off x="1237250" y="1719820"/>
            <a:ext cx="67218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Make a StoryMap on Terraso (Option </a:t>
            </a:r>
            <a:r>
              <a:rPr b="1" lang="en" sz="1700">
                <a:solidFill>
                  <a:srgbClr val="00344D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lang="en" sz="1700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b="1" sz="1700">
              <a:solidFill>
                <a:srgbClr val="00344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sz="1700">
              <a:solidFill>
                <a:srgbClr val="00344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32" name="Google Shape;332;p22"/>
          <p:cNvGrpSpPr/>
          <p:nvPr/>
        </p:nvGrpSpPr>
        <p:grpSpPr>
          <a:xfrm>
            <a:off x="3655645" y="759435"/>
            <a:ext cx="1832710" cy="629335"/>
            <a:chOff x="6404800" y="682000"/>
            <a:chExt cx="2058300" cy="706800"/>
          </a:xfrm>
        </p:grpSpPr>
        <p:sp>
          <p:nvSpPr>
            <p:cNvPr id="333" name="Google Shape;333;p22"/>
            <p:cNvSpPr/>
            <p:nvPr/>
          </p:nvSpPr>
          <p:spPr>
            <a:xfrm>
              <a:off x="6404800" y="682000"/>
              <a:ext cx="2058300" cy="7068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" name="Google Shape;334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00739" y="790724"/>
              <a:ext cx="1666388" cy="4335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81DB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25"/>
          <p:cNvGrpSpPr/>
          <p:nvPr/>
        </p:nvGrpSpPr>
        <p:grpSpPr>
          <a:xfrm>
            <a:off x="3082800" y="2268450"/>
            <a:ext cx="2978400" cy="624900"/>
            <a:chOff x="3967900" y="2268450"/>
            <a:chExt cx="2978400" cy="624900"/>
          </a:xfrm>
        </p:grpSpPr>
        <p:sp>
          <p:nvSpPr>
            <p:cNvPr id="341" name="Google Shape;341;p25"/>
            <p:cNvSpPr/>
            <p:nvPr/>
          </p:nvSpPr>
          <p:spPr>
            <a:xfrm>
              <a:off x="3967900" y="2268450"/>
              <a:ext cx="29784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5"/>
            <p:cNvSpPr txBox="1"/>
            <p:nvPr/>
          </p:nvSpPr>
          <p:spPr>
            <a:xfrm>
              <a:off x="4118725" y="2287767"/>
              <a:ext cx="26487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" sz="26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LUNCH BREAK</a:t>
              </a:r>
              <a:endParaRPr b="0" i="0" sz="2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343" name="Google Shape;34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5463" y="946600"/>
            <a:ext cx="953075" cy="65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25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345" name="Google Shape;345;p25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6" name="Google Shape;346;p25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347" name="Google Shape;347;p2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Google Shape;348;p25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40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2fe66d77779_0_0"/>
          <p:cNvPicPr preferRelativeResize="0"/>
          <p:nvPr/>
        </p:nvPicPr>
        <p:blipFill rotWithShape="1">
          <a:blip r:embed="rId3">
            <a:alphaModFix/>
          </a:blip>
          <a:srcRect b="19107" l="0" r="0" t="-14838"/>
          <a:stretch/>
        </p:blipFill>
        <p:spPr>
          <a:xfrm>
            <a:off x="858400" y="219375"/>
            <a:ext cx="7274798" cy="492412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2fe66d77779_0_0"/>
          <p:cNvSpPr txBox="1"/>
          <p:nvPr/>
        </p:nvSpPr>
        <p:spPr>
          <a:xfrm>
            <a:off x="3072000" y="44797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ENERGIZER</a:t>
            </a:r>
            <a:endParaRPr b="0" i="0" sz="2600" u="none" cap="none" strike="noStrike">
              <a:solidFill>
                <a:srgbClr val="00344D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355" name="Google Shape;355;g2fe66d77779_0_0"/>
          <p:cNvGrpSpPr/>
          <p:nvPr/>
        </p:nvGrpSpPr>
        <p:grpSpPr>
          <a:xfrm>
            <a:off x="8166775" y="4330800"/>
            <a:ext cx="983400" cy="812700"/>
            <a:chOff x="8166775" y="4330800"/>
            <a:chExt cx="983400" cy="812700"/>
          </a:xfrm>
        </p:grpSpPr>
        <p:sp>
          <p:nvSpPr>
            <p:cNvPr id="356" name="Google Shape;356;g2fe66d77779_0_0"/>
            <p:cNvSpPr/>
            <p:nvPr/>
          </p:nvSpPr>
          <p:spPr>
            <a:xfrm flipH="1">
              <a:off x="8166775" y="4330800"/>
              <a:ext cx="983400" cy="812700"/>
            </a:xfrm>
            <a:prstGeom prst="round1Rect">
              <a:avLst>
                <a:gd fmla="val 20955" name="adj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7" name="Google Shape;357;g2fe66d77779_0_0"/>
            <p:cNvGrpSpPr/>
            <p:nvPr/>
          </p:nvGrpSpPr>
          <p:grpSpPr>
            <a:xfrm>
              <a:off x="8328171" y="4392195"/>
              <a:ext cx="660600" cy="579197"/>
              <a:chOff x="8084892" y="4162464"/>
              <a:chExt cx="660600" cy="579197"/>
            </a:xfrm>
          </p:grpSpPr>
          <p:pic>
            <p:nvPicPr>
              <p:cNvPr id="358" name="Google Shape;358;g2fe66d77779_0_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9" name="Google Shape;359;g2fe66d77779_0_0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X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360" name="Google Shape;360;g2fe66d77779_0_0"/>
            <p:cNvGrpSpPr/>
            <p:nvPr/>
          </p:nvGrpSpPr>
          <p:grpSpPr>
            <a:xfrm>
              <a:off x="8328171" y="4392195"/>
              <a:ext cx="660600" cy="579197"/>
              <a:chOff x="8084892" y="4162464"/>
              <a:chExt cx="660600" cy="579197"/>
            </a:xfrm>
          </p:grpSpPr>
          <p:pic>
            <p:nvPicPr>
              <p:cNvPr id="361" name="Google Shape;361;g2fe66d77779_0_0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2" name="Google Shape;362;g2fe66d77779_0_0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X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27"/>
          <p:cNvPicPr preferRelativeResize="0"/>
          <p:nvPr/>
        </p:nvPicPr>
        <p:blipFill rotWithShape="1">
          <a:blip r:embed="rId3">
            <a:alphaModFix/>
          </a:blip>
          <a:srcRect b="651" l="0" r="0" t="651"/>
          <a:stretch/>
        </p:blipFill>
        <p:spPr>
          <a:xfrm>
            <a:off x="-24500" y="-10875"/>
            <a:ext cx="9188552" cy="51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7"/>
          <p:cNvSpPr/>
          <p:nvPr/>
        </p:nvSpPr>
        <p:spPr>
          <a:xfrm>
            <a:off x="3306532" y="1279075"/>
            <a:ext cx="2571900" cy="257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7"/>
          <p:cNvSpPr txBox="1"/>
          <p:nvPr/>
        </p:nvSpPr>
        <p:spPr>
          <a:xfrm>
            <a:off x="3366407" y="2025425"/>
            <a:ext cx="2438400" cy="12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22BC69"/>
                </a:solidFill>
                <a:latin typeface="Raleway Black"/>
                <a:ea typeface="Raleway Black"/>
                <a:cs typeface="Raleway Black"/>
                <a:sym typeface="Raleway Black"/>
              </a:rPr>
              <a:t>CONNECTING WITH THE AUDIENCE</a:t>
            </a:r>
            <a:endParaRPr b="0" i="0" sz="2200" u="none" cap="none" strike="noStrike">
              <a:solidFill>
                <a:srgbClr val="22BC69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/>
          <p:nvPr>
            <p:ph type="title"/>
          </p:nvPr>
        </p:nvSpPr>
        <p:spPr>
          <a:xfrm>
            <a:off x="1872900" y="464225"/>
            <a:ext cx="53982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200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LANDSCAPE NARRATIVE FORMATS</a:t>
            </a:r>
            <a:endParaRPr>
              <a:solidFill>
                <a:srgbClr val="00344D"/>
              </a:solidFill>
            </a:endParaRPr>
          </a:p>
        </p:txBody>
      </p:sp>
      <p:grpSp>
        <p:nvGrpSpPr>
          <p:cNvPr id="375" name="Google Shape;375;p28"/>
          <p:cNvGrpSpPr/>
          <p:nvPr/>
        </p:nvGrpSpPr>
        <p:grpSpPr>
          <a:xfrm>
            <a:off x="1173300" y="1253003"/>
            <a:ext cx="3296050" cy="478200"/>
            <a:chOff x="1173300" y="1253003"/>
            <a:chExt cx="3296050" cy="478200"/>
          </a:xfrm>
        </p:grpSpPr>
        <p:sp>
          <p:nvSpPr>
            <p:cNvPr id="376" name="Google Shape;376;p28"/>
            <p:cNvSpPr txBox="1"/>
            <p:nvPr/>
          </p:nvSpPr>
          <p:spPr>
            <a:xfrm>
              <a:off x="1692850" y="1292003"/>
              <a:ext cx="2776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Stories and storytelling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1173300" y="1253003"/>
              <a:ext cx="478200" cy="478200"/>
            </a:xfrm>
            <a:prstGeom prst="ellipse">
              <a:avLst/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8" name="Google Shape;378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65242" y="1339773"/>
              <a:ext cx="295623" cy="2956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9" name="Google Shape;379;p28"/>
          <p:cNvGrpSpPr/>
          <p:nvPr/>
        </p:nvGrpSpPr>
        <p:grpSpPr>
          <a:xfrm>
            <a:off x="1173300" y="1822592"/>
            <a:ext cx="3166150" cy="478200"/>
            <a:chOff x="1173300" y="1822592"/>
            <a:chExt cx="3166150" cy="478200"/>
          </a:xfrm>
        </p:grpSpPr>
        <p:sp>
          <p:nvSpPr>
            <p:cNvPr id="380" name="Google Shape;380;p28"/>
            <p:cNvSpPr txBox="1"/>
            <p:nvPr/>
          </p:nvSpPr>
          <p:spPr>
            <a:xfrm>
              <a:off x="1692850" y="1861592"/>
              <a:ext cx="264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Documentaries and videos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1173300" y="1822592"/>
              <a:ext cx="478200" cy="478200"/>
            </a:xfrm>
            <a:prstGeom prst="ellipse">
              <a:avLst/>
            </a:prstGeom>
            <a:solidFill>
              <a:srgbClr val="22BC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2" name="Google Shape;382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62700" y="1941595"/>
              <a:ext cx="304220" cy="2426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3" name="Google Shape;383;p28"/>
          <p:cNvGrpSpPr/>
          <p:nvPr/>
        </p:nvGrpSpPr>
        <p:grpSpPr>
          <a:xfrm>
            <a:off x="1173300" y="2392182"/>
            <a:ext cx="3000850" cy="478200"/>
            <a:chOff x="1173300" y="2392182"/>
            <a:chExt cx="3000850" cy="478200"/>
          </a:xfrm>
        </p:grpSpPr>
        <p:sp>
          <p:nvSpPr>
            <p:cNvPr id="384" name="Google Shape;384;p28"/>
            <p:cNvSpPr txBox="1"/>
            <p:nvPr/>
          </p:nvSpPr>
          <p:spPr>
            <a:xfrm>
              <a:off x="1692850" y="2431182"/>
              <a:ext cx="24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Social media posts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5" name="Google Shape;385;p28"/>
            <p:cNvSpPr/>
            <p:nvPr/>
          </p:nvSpPr>
          <p:spPr>
            <a:xfrm>
              <a:off x="1173300" y="2392182"/>
              <a:ext cx="478200" cy="478200"/>
            </a:xfrm>
            <a:prstGeom prst="ellipse">
              <a:avLst/>
            </a:prstGeom>
            <a:solidFill>
              <a:srgbClr val="36C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69416" y="2476997"/>
              <a:ext cx="304220" cy="26466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" name="Google Shape;387;p28"/>
          <p:cNvGrpSpPr/>
          <p:nvPr/>
        </p:nvGrpSpPr>
        <p:grpSpPr>
          <a:xfrm>
            <a:off x="1173300" y="2961771"/>
            <a:ext cx="2895550" cy="478200"/>
            <a:chOff x="1173300" y="2961771"/>
            <a:chExt cx="2895550" cy="478200"/>
          </a:xfrm>
        </p:grpSpPr>
        <p:sp>
          <p:nvSpPr>
            <p:cNvPr id="388" name="Google Shape;388;p28"/>
            <p:cNvSpPr txBox="1"/>
            <p:nvPr/>
          </p:nvSpPr>
          <p:spPr>
            <a:xfrm>
              <a:off x="1692850" y="3000771"/>
              <a:ext cx="2376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Song, music and dance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89" name="Google Shape;389;p28"/>
            <p:cNvSpPr/>
            <p:nvPr/>
          </p:nvSpPr>
          <p:spPr>
            <a:xfrm>
              <a:off x="1173300" y="2961771"/>
              <a:ext cx="478200" cy="478200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0" name="Google Shape;390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59724" y="3038426"/>
              <a:ext cx="272549" cy="2963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1" name="Google Shape;391;p28"/>
          <p:cNvGrpSpPr/>
          <p:nvPr/>
        </p:nvGrpSpPr>
        <p:grpSpPr>
          <a:xfrm>
            <a:off x="1173300" y="3531539"/>
            <a:ext cx="3166150" cy="478200"/>
            <a:chOff x="1173300" y="3531539"/>
            <a:chExt cx="3166150" cy="478200"/>
          </a:xfrm>
        </p:grpSpPr>
        <p:sp>
          <p:nvSpPr>
            <p:cNvPr id="392" name="Google Shape;392;p28"/>
            <p:cNvSpPr txBox="1"/>
            <p:nvPr/>
          </p:nvSpPr>
          <p:spPr>
            <a:xfrm>
              <a:off x="1692850" y="3570539"/>
              <a:ext cx="264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Theatre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3" name="Google Shape;393;p28"/>
            <p:cNvSpPr/>
            <p:nvPr/>
          </p:nvSpPr>
          <p:spPr>
            <a:xfrm>
              <a:off x="1173300" y="3531539"/>
              <a:ext cx="478200" cy="478200"/>
            </a:xfrm>
            <a:prstGeom prst="ellipse">
              <a:avLst/>
            </a:prstGeom>
            <a:solidFill>
              <a:srgbClr val="C99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4" name="Google Shape;394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259801" y="3630079"/>
              <a:ext cx="310392" cy="2964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5" name="Google Shape;395;p28"/>
          <p:cNvGrpSpPr/>
          <p:nvPr/>
        </p:nvGrpSpPr>
        <p:grpSpPr>
          <a:xfrm>
            <a:off x="1173300" y="4103982"/>
            <a:ext cx="3166150" cy="478200"/>
            <a:chOff x="1173300" y="4103982"/>
            <a:chExt cx="3166150" cy="478200"/>
          </a:xfrm>
        </p:grpSpPr>
        <p:sp>
          <p:nvSpPr>
            <p:cNvPr id="396" name="Google Shape;396;p28"/>
            <p:cNvSpPr txBox="1"/>
            <p:nvPr/>
          </p:nvSpPr>
          <p:spPr>
            <a:xfrm>
              <a:off x="1692850" y="4142982"/>
              <a:ext cx="264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Historical sites and landmarks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7" name="Google Shape;397;p28"/>
            <p:cNvSpPr/>
            <p:nvPr/>
          </p:nvSpPr>
          <p:spPr>
            <a:xfrm>
              <a:off x="1173300" y="4103982"/>
              <a:ext cx="478200" cy="47820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8" name="Google Shape;398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262700" y="4165670"/>
              <a:ext cx="304220" cy="3042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9" name="Google Shape;399;p28"/>
          <p:cNvGrpSpPr/>
          <p:nvPr/>
        </p:nvGrpSpPr>
        <p:grpSpPr>
          <a:xfrm>
            <a:off x="4968275" y="1253003"/>
            <a:ext cx="3003439" cy="478200"/>
            <a:chOff x="4968275" y="1253003"/>
            <a:chExt cx="3003439" cy="478200"/>
          </a:xfrm>
        </p:grpSpPr>
        <p:sp>
          <p:nvSpPr>
            <p:cNvPr id="400" name="Google Shape;400;p28"/>
            <p:cNvSpPr txBox="1"/>
            <p:nvPr/>
          </p:nvSpPr>
          <p:spPr>
            <a:xfrm>
              <a:off x="5490414" y="1292003"/>
              <a:ext cx="24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Museums and exhibitions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1" name="Google Shape;401;p28"/>
            <p:cNvSpPr/>
            <p:nvPr/>
          </p:nvSpPr>
          <p:spPr>
            <a:xfrm>
              <a:off x="4968275" y="1253003"/>
              <a:ext cx="478200" cy="478200"/>
            </a:xfrm>
            <a:prstGeom prst="ellipse">
              <a:avLst/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2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059041" y="1351118"/>
              <a:ext cx="304220" cy="2722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28"/>
          <p:cNvGrpSpPr/>
          <p:nvPr/>
        </p:nvGrpSpPr>
        <p:grpSpPr>
          <a:xfrm>
            <a:off x="4968275" y="1822592"/>
            <a:ext cx="3003439" cy="478200"/>
            <a:chOff x="4968275" y="1822592"/>
            <a:chExt cx="3003439" cy="478200"/>
          </a:xfrm>
        </p:grpSpPr>
        <p:sp>
          <p:nvSpPr>
            <p:cNvPr id="404" name="Google Shape;404;p28"/>
            <p:cNvSpPr/>
            <p:nvPr/>
          </p:nvSpPr>
          <p:spPr>
            <a:xfrm>
              <a:off x="4968275" y="1822592"/>
              <a:ext cx="478200" cy="478200"/>
            </a:xfrm>
            <a:prstGeom prst="ellipse">
              <a:avLst/>
            </a:prstGeom>
            <a:solidFill>
              <a:srgbClr val="22BC6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8"/>
            <p:cNvSpPr txBox="1"/>
            <p:nvPr/>
          </p:nvSpPr>
          <p:spPr>
            <a:xfrm>
              <a:off x="5490414" y="1861592"/>
              <a:ext cx="24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Digital story maps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06" name="Google Shape;406;p2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76181" y="1923858"/>
              <a:ext cx="269940" cy="2699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28"/>
          <p:cNvGrpSpPr/>
          <p:nvPr/>
        </p:nvGrpSpPr>
        <p:grpSpPr>
          <a:xfrm>
            <a:off x="4968275" y="2392182"/>
            <a:ext cx="3003439" cy="478200"/>
            <a:chOff x="4968275" y="2392182"/>
            <a:chExt cx="3003439" cy="478200"/>
          </a:xfrm>
        </p:grpSpPr>
        <p:sp>
          <p:nvSpPr>
            <p:cNvPr id="408" name="Google Shape;408;p28"/>
            <p:cNvSpPr/>
            <p:nvPr/>
          </p:nvSpPr>
          <p:spPr>
            <a:xfrm>
              <a:off x="4968275" y="2392182"/>
              <a:ext cx="478200" cy="478200"/>
            </a:xfrm>
            <a:prstGeom prst="ellipse">
              <a:avLst/>
            </a:prstGeom>
            <a:solidFill>
              <a:srgbClr val="36C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8"/>
            <p:cNvSpPr txBox="1"/>
            <p:nvPr/>
          </p:nvSpPr>
          <p:spPr>
            <a:xfrm>
              <a:off x="5490414" y="2431182"/>
              <a:ext cx="24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Infographics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0" name="Google Shape;410;p2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059041" y="2493422"/>
              <a:ext cx="304220" cy="2319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1" name="Google Shape;411;p28"/>
          <p:cNvGrpSpPr/>
          <p:nvPr/>
        </p:nvGrpSpPr>
        <p:grpSpPr>
          <a:xfrm>
            <a:off x="4968275" y="2961771"/>
            <a:ext cx="3003439" cy="478200"/>
            <a:chOff x="4968275" y="2961771"/>
            <a:chExt cx="3003439" cy="478200"/>
          </a:xfrm>
        </p:grpSpPr>
        <p:sp>
          <p:nvSpPr>
            <p:cNvPr id="412" name="Google Shape;412;p28"/>
            <p:cNvSpPr/>
            <p:nvPr/>
          </p:nvSpPr>
          <p:spPr>
            <a:xfrm>
              <a:off x="4968275" y="2961771"/>
              <a:ext cx="478200" cy="478200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8"/>
            <p:cNvSpPr txBox="1"/>
            <p:nvPr/>
          </p:nvSpPr>
          <p:spPr>
            <a:xfrm>
              <a:off x="5490414" y="3000771"/>
              <a:ext cx="2481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Posters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4" name="Google Shape;414;p2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075725" y="2999144"/>
              <a:ext cx="270853" cy="3500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p28"/>
          <p:cNvGrpSpPr/>
          <p:nvPr/>
        </p:nvGrpSpPr>
        <p:grpSpPr>
          <a:xfrm>
            <a:off x="4968275" y="3531539"/>
            <a:ext cx="3473241" cy="478200"/>
            <a:chOff x="4968275" y="3531539"/>
            <a:chExt cx="3473241" cy="478200"/>
          </a:xfrm>
        </p:grpSpPr>
        <p:sp>
          <p:nvSpPr>
            <p:cNvPr id="416" name="Google Shape;416;p28"/>
            <p:cNvSpPr/>
            <p:nvPr/>
          </p:nvSpPr>
          <p:spPr>
            <a:xfrm>
              <a:off x="4968275" y="3531539"/>
              <a:ext cx="478200" cy="478200"/>
            </a:xfrm>
            <a:prstGeom prst="ellipse">
              <a:avLst/>
            </a:prstGeom>
            <a:solidFill>
              <a:srgbClr val="C990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8"/>
            <p:cNvSpPr txBox="1"/>
            <p:nvPr/>
          </p:nvSpPr>
          <p:spPr>
            <a:xfrm>
              <a:off x="5490416" y="3570539"/>
              <a:ext cx="2951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344D"/>
                  </a:solidFill>
                  <a:latin typeface="Lato"/>
                  <a:ea typeface="Lato"/>
                  <a:cs typeface="Lato"/>
                  <a:sym typeface="Lato"/>
                </a:rPr>
                <a:t>Planning documents and reports</a:t>
              </a:r>
              <a:endParaRPr b="0" i="0" sz="14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8" name="Google Shape;418;p2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090397" y="3591075"/>
              <a:ext cx="254939" cy="3352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Google Shape;423;p29"/>
          <p:cNvGraphicFramePr/>
          <p:nvPr/>
        </p:nvGraphicFramePr>
        <p:xfrm>
          <a:off x="1030688" y="12319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{401E4775-66E1-4197-BBD6-50A2E549F1C7}</a:tableStyleId>
              </a:tblPr>
              <a:tblGrid>
                <a:gridCol w="2021475"/>
                <a:gridCol w="2021475"/>
                <a:gridCol w="3039675"/>
              </a:tblGrid>
              <a:tr h="445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STAKEHOLDER (audience)</a:t>
                      </a:r>
                      <a:endParaRPr b="0" sz="1100" u="none" cap="none" strike="noStrike">
                        <a:solidFill>
                          <a:srgbClr val="FFFFFF"/>
                        </a:solidFill>
                        <a:latin typeface="Raleway Medium"/>
                        <a:ea typeface="Raleway Medium"/>
                        <a:cs typeface="Raleway Medium"/>
                        <a:sym typeface="Raleway Medium"/>
                      </a:endParaRPr>
                    </a:p>
                  </a:txBody>
                  <a:tcPr marT="91425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34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FORMAT</a:t>
                      </a:r>
                      <a:endParaRPr sz="11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344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LANDSCAPE NARRATIVE</a:t>
                      </a:r>
                      <a:endParaRPr sz="1100" u="none" cap="none" strike="noStrik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344D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00344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Project donor</a:t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00344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Report</a:t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solidFill>
                            <a:srgbClr val="00344D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Community tree planting activities</a:t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99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344D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58100" marB="58100" marR="40150" marL="116225" anchor="ctr">
                    <a:lnL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34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AFF"/>
                    </a:solidFill>
                  </a:tcPr>
                </a:tc>
              </a:tr>
            </a:tbl>
          </a:graphicData>
        </a:graphic>
      </p:graphicFrame>
      <p:sp>
        <p:nvSpPr>
          <p:cNvPr id="424" name="Google Shape;424;p29"/>
          <p:cNvSpPr txBox="1"/>
          <p:nvPr>
            <p:ph type="title"/>
          </p:nvPr>
        </p:nvSpPr>
        <p:spPr>
          <a:xfrm>
            <a:off x="575850" y="464225"/>
            <a:ext cx="79923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2000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FINDING THE RIGHT FORMAT FOR THE RIGHT AUDIENCE</a:t>
            </a:r>
            <a:endParaRPr sz="2000">
              <a:solidFill>
                <a:srgbClr val="00344D"/>
              </a:solidFill>
            </a:endParaRPr>
          </a:p>
        </p:txBody>
      </p:sp>
      <p:grpSp>
        <p:nvGrpSpPr>
          <p:cNvPr id="425" name="Google Shape;425;p29"/>
          <p:cNvGrpSpPr/>
          <p:nvPr/>
        </p:nvGrpSpPr>
        <p:grpSpPr>
          <a:xfrm>
            <a:off x="156925" y="1556286"/>
            <a:ext cx="648900" cy="389402"/>
            <a:chOff x="25" y="1621275"/>
            <a:chExt cx="648900" cy="283800"/>
          </a:xfrm>
        </p:grpSpPr>
        <p:sp>
          <p:nvSpPr>
            <p:cNvPr id="426" name="Google Shape;426;p29"/>
            <p:cNvSpPr/>
            <p:nvPr/>
          </p:nvSpPr>
          <p:spPr>
            <a:xfrm>
              <a:off x="25" y="1621275"/>
              <a:ext cx="648900" cy="283800"/>
            </a:xfrm>
            <a:prstGeom prst="wedgeRoundRectCallout">
              <a:avLst>
                <a:gd fmla="val 76922" name="adj1"/>
                <a:gd fmla="val 22331" name="adj2"/>
                <a:gd fmla="val 0" name="adj3"/>
              </a:avLst>
            </a:prstGeom>
            <a:solidFill>
              <a:srgbClr val="FFFFFF"/>
            </a:solidFill>
            <a:ln cap="flat" cmpd="sng" w="9525">
              <a:solidFill>
                <a:srgbClr val="0034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 txBox="1"/>
            <p:nvPr/>
          </p:nvSpPr>
          <p:spPr>
            <a:xfrm>
              <a:off x="73420" y="1705447"/>
              <a:ext cx="564300" cy="1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Example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0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3" name="Google Shape;433;p30"/>
          <p:cNvGrpSpPr/>
          <p:nvPr/>
        </p:nvGrpSpPr>
        <p:grpSpPr>
          <a:xfrm>
            <a:off x="3470794" y="785975"/>
            <a:ext cx="2202411" cy="468300"/>
            <a:chOff x="1916100" y="3787325"/>
            <a:chExt cx="5514300" cy="624900"/>
          </a:xfrm>
        </p:grpSpPr>
        <p:sp>
          <p:nvSpPr>
            <p:cNvPr id="434" name="Google Shape;434;p30"/>
            <p:cNvSpPr/>
            <p:nvPr/>
          </p:nvSpPr>
          <p:spPr>
            <a:xfrm>
              <a:off x="1916100" y="3787325"/>
              <a:ext cx="55143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0"/>
            <p:cNvSpPr txBox="1"/>
            <p:nvPr/>
          </p:nvSpPr>
          <p:spPr>
            <a:xfrm>
              <a:off x="1952098" y="3811741"/>
              <a:ext cx="54783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SMALL GROUPS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36" name="Google Shape;436;p30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437" name="Google Shape;437;p30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8" name="Google Shape;438;p30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439" name="Google Shape;439;p3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0" name="Google Shape;440;p30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20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441" name="Google Shape;441;p30"/>
          <p:cNvSpPr txBox="1"/>
          <p:nvPr/>
        </p:nvSpPr>
        <p:spPr>
          <a:xfrm>
            <a:off x="1161050" y="1643620"/>
            <a:ext cx="67218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344D"/>
                </a:solidFill>
                <a:latin typeface="Raleway"/>
                <a:ea typeface="Raleway"/>
                <a:cs typeface="Raleway"/>
                <a:sym typeface="Raleway"/>
              </a:rPr>
              <a:t>Finding the right format for the right audience</a:t>
            </a:r>
            <a:endParaRPr b="1" i="0" sz="1700" u="none" cap="none" strike="noStrike">
              <a:solidFill>
                <a:srgbClr val="00344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2" name="Google Shape;442;p30"/>
          <p:cNvSpPr txBox="1"/>
          <p:nvPr/>
        </p:nvSpPr>
        <p:spPr>
          <a:xfrm>
            <a:off x="1050452" y="2129568"/>
            <a:ext cx="7021200" cy="20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aleway Medium"/>
              <a:buAutoNum type="arabicPeriod"/>
            </a:pP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Recreate the </a:t>
            </a:r>
            <a:r>
              <a:rPr lang="en" sz="17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table </a:t>
            </a: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on 3 flipcharts</a:t>
            </a:r>
            <a:r>
              <a:rPr lang="en" sz="17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, one per column.</a:t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aleway Medium"/>
              <a:buAutoNum type="arabicPeriod"/>
            </a:pP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Fill in for 5 key stakeholders</a:t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aleway Medium"/>
              <a:buAutoNum type="arabicPeriod"/>
            </a:pP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Share with other groups (present</a:t>
            </a:r>
            <a:r>
              <a:rPr lang="en" sz="17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ation =</a:t>
            </a:r>
            <a:r>
              <a:rPr b="0" i="0" lang="en" sz="17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3 minutes)</a:t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344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31"/>
          <p:cNvPicPr preferRelativeResize="0"/>
          <p:nvPr/>
        </p:nvPicPr>
        <p:blipFill rotWithShape="1">
          <a:blip r:embed="rId3">
            <a:alphaModFix/>
          </a:blip>
          <a:srcRect b="651" l="0" r="0" t="651"/>
          <a:stretch/>
        </p:blipFill>
        <p:spPr>
          <a:xfrm>
            <a:off x="-24500" y="-10875"/>
            <a:ext cx="9188552" cy="51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1"/>
          <p:cNvSpPr/>
          <p:nvPr/>
        </p:nvSpPr>
        <p:spPr>
          <a:xfrm>
            <a:off x="3306532" y="1279075"/>
            <a:ext cx="2571900" cy="257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1"/>
          <p:cNvSpPr txBox="1"/>
          <p:nvPr/>
        </p:nvSpPr>
        <p:spPr>
          <a:xfrm>
            <a:off x="3379914" y="2120025"/>
            <a:ext cx="2438400" cy="8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22BC69"/>
                </a:solidFill>
                <a:latin typeface="Raleway Black"/>
                <a:ea typeface="Raleway Black"/>
                <a:cs typeface="Raleway Black"/>
                <a:sym typeface="Raleway Black"/>
              </a:rPr>
              <a:t>SUCCESS FACTORS</a:t>
            </a:r>
            <a:endParaRPr b="0" i="0" sz="2600" u="none" cap="none" strike="noStrike">
              <a:solidFill>
                <a:srgbClr val="22BC69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2"/>
          <p:cNvPicPr preferRelativeResize="0"/>
          <p:nvPr/>
        </p:nvPicPr>
        <p:blipFill rotWithShape="1">
          <a:blip r:embed="rId3">
            <a:alphaModFix/>
          </a:blip>
          <a:srcRect b="0" l="14649" r="14648" t="0"/>
          <a:stretch/>
        </p:blipFill>
        <p:spPr>
          <a:xfrm>
            <a:off x="4772025" y="695325"/>
            <a:ext cx="3743400" cy="374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55" name="Google Shape;455;p32"/>
          <p:cNvSpPr txBox="1"/>
          <p:nvPr/>
        </p:nvSpPr>
        <p:spPr>
          <a:xfrm>
            <a:off x="831850" y="598225"/>
            <a:ext cx="3677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INCLUSIVE CO-CREATION</a:t>
            </a:r>
            <a:endParaRPr b="0" i="0" sz="15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6" name="Google Shape;456;p32"/>
          <p:cNvSpPr txBox="1"/>
          <p:nvPr/>
        </p:nvSpPr>
        <p:spPr>
          <a:xfrm>
            <a:off x="957547" y="1346175"/>
            <a:ext cx="34695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All voices heard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Diverse perspectives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Buy-in and support from stakeholders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3"/>
          <p:cNvSpPr txBox="1"/>
          <p:nvPr/>
        </p:nvSpPr>
        <p:spPr>
          <a:xfrm>
            <a:off x="831850" y="674425"/>
            <a:ext cx="3424800" cy="9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STRATEGIC PLANNING &amp; BUDGETING</a:t>
            </a:r>
            <a:endParaRPr b="0" i="0" sz="15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2" name="Google Shape;46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6650" y="472378"/>
            <a:ext cx="4266375" cy="42663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33"/>
          <p:cNvSpPr txBox="1"/>
          <p:nvPr/>
        </p:nvSpPr>
        <p:spPr>
          <a:xfrm>
            <a:off x="957547" y="1748634"/>
            <a:ext cx="3469500" cy="23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Plan for success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Manage complexity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700"/>
              <a:buFont typeface="Lato"/>
              <a:buChar char="●"/>
            </a:pPr>
            <a:r>
              <a:rPr b="0" i="0" lang="en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Mobilize resources</a:t>
            </a:r>
            <a:endParaRPr b="0" i="0" sz="17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/>
          <p:nvPr/>
        </p:nvSpPr>
        <p:spPr>
          <a:xfrm>
            <a:off x="297525" y="307450"/>
            <a:ext cx="2769600" cy="4522500"/>
          </a:xfrm>
          <a:prstGeom prst="roundRect">
            <a:avLst>
              <a:gd fmla="val 3215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644650" y="654550"/>
            <a:ext cx="2568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OBJECTIVES</a:t>
            </a:r>
            <a:endParaRPr b="0" i="0" sz="24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57" name="Google Shape;157;p3"/>
          <p:cNvSpPr txBox="1"/>
          <p:nvPr/>
        </p:nvSpPr>
        <p:spPr>
          <a:xfrm>
            <a:off x="3743325" y="743225"/>
            <a:ext cx="4151100" cy="3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7160" lvl="0" marL="13716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AutoNum type="arabicPeriod"/>
            </a:pP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Understand what </a:t>
            </a:r>
            <a:r>
              <a:rPr b="1" lang="en" sz="1300">
                <a:solidFill>
                  <a:srgbClr val="0099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Landscape Narratives</a:t>
            </a: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are.</a:t>
            </a:r>
            <a:endParaRPr i="0" sz="1300" u="none" cap="none" strike="noStrike">
              <a:solidFill>
                <a:srgbClr val="00344D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AutoNum type="arabicPeriod"/>
            </a:pPr>
            <a:r>
              <a:rPr lang="en" sz="1300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Understand why Landscape Narratives are </a:t>
            </a:r>
            <a:r>
              <a:rPr b="1" lang="en" sz="1300">
                <a:solidFill>
                  <a:srgbClr val="009933"/>
                </a:solidFill>
                <a:latin typeface="Lato"/>
                <a:ea typeface="Lato"/>
                <a:cs typeface="Lato"/>
                <a:sym typeface="Lato"/>
              </a:rPr>
              <a:t>important </a:t>
            </a:r>
            <a:r>
              <a:rPr lang="en" sz="1300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for our landscape. And how they can </a:t>
            </a:r>
            <a:r>
              <a:rPr b="1" lang="en" sz="1300">
                <a:solidFill>
                  <a:srgbClr val="009933"/>
                </a:solidFill>
                <a:latin typeface="Lato"/>
                <a:ea typeface="Lato"/>
                <a:cs typeface="Lato"/>
                <a:sym typeface="Lato"/>
              </a:rPr>
              <a:t>help us</a:t>
            </a:r>
            <a:r>
              <a:rPr lang="en" sz="1300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AutoNum type="arabicPeriod"/>
            </a:pP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Identify 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" sz="1300" u="none" cap="none" strike="noStrike">
                <a:solidFill>
                  <a:srgbClr val="0099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communication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" sz="1300" u="none" cap="none" strike="noStrike">
                <a:solidFill>
                  <a:srgbClr val="0099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needs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of different stakeholders.</a:t>
            </a:r>
            <a:endParaRPr b="0" i="0" sz="1300" u="none" cap="none" strike="noStrike">
              <a:solidFill>
                <a:srgbClr val="00344D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AutoNum type="arabicPeriod"/>
            </a:pP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Select 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appropriate </a:t>
            </a:r>
            <a:r>
              <a:rPr b="1" i="0" lang="en" sz="1300" u="none" cap="none" strike="noStrike">
                <a:solidFill>
                  <a:srgbClr val="0099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formats and media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for </a:t>
            </a: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our 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landscape narratives</a:t>
            </a:r>
            <a:r>
              <a:rPr lang="en" sz="1300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.</a:t>
            </a:r>
            <a:endParaRPr b="0" i="0" sz="1300" u="none" cap="none" strike="noStrike">
              <a:solidFill>
                <a:srgbClr val="00344D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AutoNum type="arabicPeriod"/>
            </a:pPr>
            <a:r>
              <a:rPr b="1" i="0" lang="en" sz="1300" u="none" cap="none" strike="noStrike">
                <a:solidFill>
                  <a:srgbClr val="00993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Plan for co-creating a landscape narrative</a:t>
            </a:r>
            <a:r>
              <a:rPr b="0" i="0" lang="en" sz="13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 that serves the needs of landscape stakeholders.</a:t>
            </a:r>
            <a:endParaRPr b="0" i="0" sz="1300" u="none" cap="none" strike="noStrike">
              <a:solidFill>
                <a:srgbClr val="00344D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  <a:p>
            <a:pPr indent="-137160" lvl="0" marL="13716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4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9" name="Google Shape;469;p34"/>
          <p:cNvGrpSpPr/>
          <p:nvPr/>
        </p:nvGrpSpPr>
        <p:grpSpPr>
          <a:xfrm>
            <a:off x="3470794" y="785975"/>
            <a:ext cx="2202411" cy="468300"/>
            <a:chOff x="1916100" y="3787325"/>
            <a:chExt cx="5514300" cy="624900"/>
          </a:xfrm>
        </p:grpSpPr>
        <p:sp>
          <p:nvSpPr>
            <p:cNvPr id="470" name="Google Shape;470;p34"/>
            <p:cNvSpPr/>
            <p:nvPr/>
          </p:nvSpPr>
          <p:spPr>
            <a:xfrm>
              <a:off x="1916100" y="3787325"/>
              <a:ext cx="55143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4"/>
            <p:cNvSpPr txBox="1"/>
            <p:nvPr/>
          </p:nvSpPr>
          <p:spPr>
            <a:xfrm>
              <a:off x="1952098" y="3811741"/>
              <a:ext cx="54783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SMALL GROUPS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72" name="Google Shape;472;p34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473" name="Google Shape;473;p34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4" name="Google Shape;474;p34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475" name="Google Shape;475;p3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6" name="Google Shape;476;p34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30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477" name="Google Shape;477;p34"/>
          <p:cNvSpPr txBox="1"/>
          <p:nvPr/>
        </p:nvSpPr>
        <p:spPr>
          <a:xfrm>
            <a:off x="1052325" y="1678000"/>
            <a:ext cx="6567600" cy="2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32408" lvl="0" marL="36576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lang="en" sz="15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</a:t>
            </a: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hoose one </a:t>
            </a:r>
            <a:r>
              <a:rPr b="0" i="1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stakeholder-format-landscape</a:t>
            </a: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b="0" i="1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narrative </a:t>
            </a: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combination.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32408" lvl="0" marL="36576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lang="en" sz="15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Make a plan to co-create a landscape narrative, include: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19709" lvl="1" marL="59436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 Medium"/>
              <a:buChar char="●"/>
            </a:pPr>
            <a:r>
              <a:rPr b="0" i="0" lang="en" sz="13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Which other stakeholders will be included, and how?</a:t>
            </a:r>
            <a:endParaRPr b="0" i="0" sz="13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19709" lvl="1" marL="59436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 Medium"/>
              <a:buChar char="●"/>
            </a:pPr>
            <a:r>
              <a:rPr b="0" i="0" lang="en" sz="13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phases does the </a:t>
            </a:r>
            <a:r>
              <a:rPr lang="en" sz="13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process </a:t>
            </a:r>
            <a:r>
              <a:rPr b="0" i="0" lang="en" sz="13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consist of?</a:t>
            </a:r>
            <a:endParaRPr b="0" i="0" sz="13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19708" lvl="1" marL="59436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aleway Medium"/>
              <a:buChar char="●"/>
            </a:pPr>
            <a:r>
              <a:rPr b="0" i="0" lang="en" sz="13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is the estimated budget, and how could you get t</a:t>
            </a:r>
            <a:r>
              <a:rPr lang="en" sz="1300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his </a:t>
            </a:r>
            <a:r>
              <a:rPr b="0" i="0" lang="en" sz="13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financed?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5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81DB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3" name="Google Shape;483;p35"/>
          <p:cNvGrpSpPr/>
          <p:nvPr/>
        </p:nvGrpSpPr>
        <p:grpSpPr>
          <a:xfrm>
            <a:off x="3755769" y="2268450"/>
            <a:ext cx="1632461" cy="624900"/>
            <a:chOff x="3967900" y="2268450"/>
            <a:chExt cx="2978400" cy="624900"/>
          </a:xfrm>
        </p:grpSpPr>
        <p:sp>
          <p:nvSpPr>
            <p:cNvPr id="484" name="Google Shape;484;p35"/>
            <p:cNvSpPr/>
            <p:nvPr/>
          </p:nvSpPr>
          <p:spPr>
            <a:xfrm>
              <a:off x="3967900" y="2268450"/>
              <a:ext cx="29784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5"/>
            <p:cNvSpPr txBox="1"/>
            <p:nvPr/>
          </p:nvSpPr>
          <p:spPr>
            <a:xfrm>
              <a:off x="4118725" y="2287767"/>
              <a:ext cx="26487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" sz="26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BREAK</a:t>
              </a:r>
              <a:endParaRPr b="0" i="0" sz="2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486" name="Google Shape;48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2750" y="860200"/>
            <a:ext cx="795950" cy="79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35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488" name="Google Shape;488;p35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489;p35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490" name="Google Shape;490;p3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91" name="Google Shape;491;p35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15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6"/>
          <p:cNvSpPr/>
          <p:nvPr/>
        </p:nvSpPr>
        <p:spPr>
          <a:xfrm>
            <a:off x="1170779" y="2118300"/>
            <a:ext cx="6802500" cy="624900"/>
          </a:xfrm>
          <a:prstGeom prst="roundRect">
            <a:avLst>
              <a:gd fmla="val 4126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6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9400" y="905575"/>
            <a:ext cx="705200" cy="7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9" name="Google Shape;499;p36"/>
          <p:cNvGrpSpPr/>
          <p:nvPr/>
        </p:nvGrpSpPr>
        <p:grpSpPr>
          <a:xfrm>
            <a:off x="3625200" y="2250150"/>
            <a:ext cx="1893600" cy="643200"/>
            <a:chOff x="3625200" y="2927225"/>
            <a:chExt cx="1893600" cy="643200"/>
          </a:xfrm>
        </p:grpSpPr>
        <p:sp>
          <p:nvSpPr>
            <p:cNvPr id="500" name="Google Shape;500;p36"/>
            <p:cNvSpPr/>
            <p:nvPr/>
          </p:nvSpPr>
          <p:spPr>
            <a:xfrm>
              <a:off x="3787117" y="2945525"/>
              <a:ext cx="1560000" cy="6249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6"/>
            <p:cNvSpPr txBox="1"/>
            <p:nvPr/>
          </p:nvSpPr>
          <p:spPr>
            <a:xfrm>
              <a:off x="3625200" y="2927225"/>
              <a:ext cx="1893600" cy="5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" sz="30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Q &amp; A</a:t>
              </a:r>
              <a:endParaRPr b="0" i="0" sz="30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7"/>
          <p:cNvSpPr txBox="1"/>
          <p:nvPr/>
        </p:nvSpPr>
        <p:spPr>
          <a:xfrm>
            <a:off x="993630" y="1528050"/>
            <a:ext cx="32352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What is your most important learning from today?</a:t>
            </a:r>
            <a:endParaRPr b="0" i="0" sz="1800" u="none" cap="none" strike="noStrike">
              <a:solidFill>
                <a:srgbClr val="00344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08" name="Google Shape;508;p37"/>
          <p:cNvSpPr txBox="1"/>
          <p:nvPr/>
        </p:nvSpPr>
        <p:spPr>
          <a:xfrm>
            <a:off x="979700" y="8327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REFLECTION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09" name="Google Shape;509;p37"/>
          <p:cNvGrpSpPr/>
          <p:nvPr/>
        </p:nvGrpSpPr>
        <p:grpSpPr>
          <a:xfrm>
            <a:off x="7873275" y="4020775"/>
            <a:ext cx="983400" cy="822300"/>
            <a:chOff x="7873275" y="4020775"/>
            <a:chExt cx="983400" cy="822300"/>
          </a:xfrm>
        </p:grpSpPr>
        <p:sp>
          <p:nvSpPr>
            <p:cNvPr id="510" name="Google Shape;510;p37"/>
            <p:cNvSpPr/>
            <p:nvPr/>
          </p:nvSpPr>
          <p:spPr>
            <a:xfrm>
              <a:off x="7873275" y="4020775"/>
              <a:ext cx="983400" cy="822300"/>
            </a:xfrm>
            <a:prstGeom prst="round2DiagRect">
              <a:avLst>
                <a:gd fmla="val 20087" name="adj1"/>
                <a:gd fmla="val 0" name="adj2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1" name="Google Shape;511;p37"/>
            <p:cNvGrpSpPr/>
            <p:nvPr/>
          </p:nvGrpSpPr>
          <p:grpSpPr>
            <a:xfrm>
              <a:off x="8040846" y="4091770"/>
              <a:ext cx="660600" cy="579197"/>
              <a:chOff x="8084892" y="4162464"/>
              <a:chExt cx="660600" cy="579197"/>
            </a:xfrm>
          </p:grpSpPr>
          <p:pic>
            <p:nvPicPr>
              <p:cNvPr id="512" name="Google Shape;512;p3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3" name="Google Shape;513;p37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10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pic>
        <p:nvPicPr>
          <p:cNvPr id="514" name="Google Shape;51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32225" y="894150"/>
            <a:ext cx="3355200" cy="335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8"/>
          <p:cNvPicPr preferRelativeResize="0"/>
          <p:nvPr/>
        </p:nvPicPr>
        <p:blipFill rotWithShape="1">
          <a:blip r:embed="rId3">
            <a:alphaModFix/>
          </a:blip>
          <a:srcRect b="7334" l="0" r="0" t="13713"/>
          <a:stretch/>
        </p:blipFill>
        <p:spPr>
          <a:xfrm>
            <a:off x="0" y="0"/>
            <a:ext cx="9144003" cy="5164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38"/>
          <p:cNvGrpSpPr/>
          <p:nvPr/>
        </p:nvGrpSpPr>
        <p:grpSpPr>
          <a:xfrm>
            <a:off x="3699461" y="1735606"/>
            <a:ext cx="1745072" cy="1672366"/>
            <a:chOff x="3560243" y="1602195"/>
            <a:chExt cx="2023507" cy="1939200"/>
          </a:xfrm>
        </p:grpSpPr>
        <p:sp>
          <p:nvSpPr>
            <p:cNvPr id="521" name="Google Shape;521;p38"/>
            <p:cNvSpPr/>
            <p:nvPr/>
          </p:nvSpPr>
          <p:spPr>
            <a:xfrm>
              <a:off x="3560243" y="1602195"/>
              <a:ext cx="2023500" cy="1939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8"/>
            <p:cNvSpPr txBox="1"/>
            <p:nvPr/>
          </p:nvSpPr>
          <p:spPr>
            <a:xfrm>
              <a:off x="3560250" y="2178544"/>
              <a:ext cx="2023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rPr b="0" i="0" lang="en" sz="2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RECAP</a:t>
              </a:r>
              <a:endParaRPr b="0" i="0" sz="27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9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9"/>
          <p:cNvSpPr txBox="1"/>
          <p:nvPr/>
        </p:nvSpPr>
        <p:spPr>
          <a:xfrm>
            <a:off x="1102675" y="1528050"/>
            <a:ext cx="32352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Step 1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Step 2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Step 3</a:t>
            </a:r>
            <a:endParaRPr b="0" i="0" sz="1500" u="none" cap="none" strike="noStrik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Step 4</a:t>
            </a:r>
            <a:endParaRPr b="0" i="0" sz="1500" u="none" cap="none" strike="noStrike">
              <a:solidFill>
                <a:srgbClr val="00344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29" name="Google Shape;529;p39"/>
          <p:cNvSpPr txBox="1"/>
          <p:nvPr/>
        </p:nvSpPr>
        <p:spPr>
          <a:xfrm>
            <a:off x="979700" y="8327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NEXT STEPS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30" name="Google Shape;530;p39"/>
          <p:cNvPicPr preferRelativeResize="0"/>
          <p:nvPr/>
        </p:nvPicPr>
        <p:blipFill rotWithShape="1">
          <a:blip r:embed="rId3">
            <a:alphaModFix/>
          </a:blip>
          <a:srcRect b="0" l="17314" r="17321" t="0"/>
          <a:stretch/>
        </p:blipFill>
        <p:spPr>
          <a:xfrm>
            <a:off x="5234875" y="1065750"/>
            <a:ext cx="3041400" cy="3041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1" name="Google Shape;531;p39"/>
          <p:cNvGrpSpPr/>
          <p:nvPr/>
        </p:nvGrpSpPr>
        <p:grpSpPr>
          <a:xfrm>
            <a:off x="3045748" y="686203"/>
            <a:ext cx="2253251" cy="724461"/>
            <a:chOff x="7143580" y="672091"/>
            <a:chExt cx="2132549" cy="1189200"/>
          </a:xfrm>
        </p:grpSpPr>
        <p:sp>
          <p:nvSpPr>
            <p:cNvPr id="532" name="Google Shape;532;p39"/>
            <p:cNvSpPr/>
            <p:nvPr/>
          </p:nvSpPr>
          <p:spPr>
            <a:xfrm>
              <a:off x="7143580" y="672091"/>
              <a:ext cx="2091000" cy="1189200"/>
            </a:xfrm>
            <a:prstGeom prst="wedgeRoundRectCallout">
              <a:avLst>
                <a:gd fmla="val -34214" name="adj1"/>
                <a:gd fmla="val 71272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9"/>
            <p:cNvSpPr txBox="1"/>
            <p:nvPr/>
          </p:nvSpPr>
          <p:spPr>
            <a:xfrm>
              <a:off x="7242129" y="713121"/>
              <a:ext cx="2034000" cy="9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Facilitators: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Fill-in according to follow-up agreements made in your context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0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40"/>
          <p:cNvSpPr txBox="1"/>
          <p:nvPr/>
        </p:nvSpPr>
        <p:spPr>
          <a:xfrm>
            <a:off x="1204713" y="2757400"/>
            <a:ext cx="5978100" cy="15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/ sentence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/ sentence</a:t>
            </a:r>
            <a:endParaRPr b="0" i="0" sz="1500" u="none" cap="none" strike="noStrik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 Medium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/ sentence</a:t>
            </a:r>
            <a:endParaRPr b="0" i="0" sz="1500" u="none" cap="none" strike="noStrik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40" name="Google Shape;540;p40"/>
          <p:cNvSpPr txBox="1"/>
          <p:nvPr/>
        </p:nvSpPr>
        <p:spPr>
          <a:xfrm>
            <a:off x="1313450" y="2220375"/>
            <a:ext cx="67218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344D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This is a title</a:t>
            </a:r>
            <a:endParaRPr b="0" i="0" sz="1600" u="none" cap="none" strike="noStrike">
              <a:solidFill>
                <a:srgbClr val="00344D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541" name="Google Shape;541;p40"/>
          <p:cNvGrpSpPr/>
          <p:nvPr/>
        </p:nvGrpSpPr>
        <p:grpSpPr>
          <a:xfrm>
            <a:off x="3310206" y="1409925"/>
            <a:ext cx="2523588" cy="468300"/>
            <a:chOff x="3704982" y="1486125"/>
            <a:chExt cx="2040747" cy="468300"/>
          </a:xfrm>
        </p:grpSpPr>
        <p:sp>
          <p:nvSpPr>
            <p:cNvPr id="542" name="Google Shape;542;p40"/>
            <p:cNvSpPr/>
            <p:nvPr/>
          </p:nvSpPr>
          <p:spPr>
            <a:xfrm>
              <a:off x="3704982" y="1486125"/>
              <a:ext cx="2034600" cy="468300"/>
            </a:xfrm>
            <a:prstGeom prst="roundRect">
              <a:avLst>
                <a:gd fmla="val 41263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0"/>
            <p:cNvSpPr txBox="1"/>
            <p:nvPr/>
          </p:nvSpPr>
          <p:spPr>
            <a:xfrm>
              <a:off x="3711129" y="1504425"/>
              <a:ext cx="20346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b="0" i="0" lang="en" sz="17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EXTRA RESOURCES</a:t>
              </a:r>
              <a:endParaRPr b="0" i="0" sz="17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544" name="Google Shape;54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9410" y="616150"/>
            <a:ext cx="705300" cy="70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40"/>
          <p:cNvGrpSpPr/>
          <p:nvPr/>
        </p:nvGrpSpPr>
        <p:grpSpPr>
          <a:xfrm>
            <a:off x="849295" y="1227683"/>
            <a:ext cx="1855237" cy="705301"/>
            <a:chOff x="7143575" y="672075"/>
            <a:chExt cx="1562700" cy="960900"/>
          </a:xfrm>
        </p:grpSpPr>
        <p:sp>
          <p:nvSpPr>
            <p:cNvPr id="546" name="Google Shape;546;p40"/>
            <p:cNvSpPr/>
            <p:nvPr/>
          </p:nvSpPr>
          <p:spPr>
            <a:xfrm>
              <a:off x="7143575" y="672075"/>
              <a:ext cx="1562700" cy="960900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0"/>
            <p:cNvSpPr txBox="1"/>
            <p:nvPr/>
          </p:nvSpPr>
          <p:spPr>
            <a:xfrm>
              <a:off x="7242125" y="713144"/>
              <a:ext cx="1403100" cy="7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Facilitators: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Fill in any recommended resources or readings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1"/>
          <p:cNvSpPr/>
          <p:nvPr/>
        </p:nvSpPr>
        <p:spPr>
          <a:xfrm>
            <a:off x="287550" y="300600"/>
            <a:ext cx="8568900" cy="4542300"/>
          </a:xfrm>
          <a:prstGeom prst="roundRect">
            <a:avLst>
              <a:gd fmla="val 3712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41"/>
          <p:cNvSpPr txBox="1"/>
          <p:nvPr/>
        </p:nvSpPr>
        <p:spPr>
          <a:xfrm>
            <a:off x="1102675" y="1528050"/>
            <a:ext cx="3235200" cy="23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1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2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3</a:t>
            </a:r>
            <a:endParaRPr b="0" i="0" sz="1500" u="none" cap="none" strike="noStrike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137160" lvl="0" marL="13716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Raleway Medium"/>
              <a:buAutoNum type="arabicPeriod"/>
            </a:pPr>
            <a:r>
              <a:rPr b="0" i="0" lang="en" sz="15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Question 4</a:t>
            </a:r>
            <a:endParaRPr b="0" i="0" sz="1500" u="none" cap="none" strike="noStrike">
              <a:solidFill>
                <a:srgbClr val="00344D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54" name="Google Shape;554;p41"/>
          <p:cNvSpPr txBox="1"/>
          <p:nvPr/>
        </p:nvSpPr>
        <p:spPr>
          <a:xfrm>
            <a:off x="979700" y="8327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FEEDBACK</a:t>
            </a:r>
            <a:endParaRPr b="0" i="0" sz="2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55" name="Google Shape;55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2225" y="894150"/>
            <a:ext cx="3355200" cy="33552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56" name="Google Shape;556;p41"/>
          <p:cNvGrpSpPr/>
          <p:nvPr/>
        </p:nvGrpSpPr>
        <p:grpSpPr>
          <a:xfrm>
            <a:off x="2877509" y="631492"/>
            <a:ext cx="2154728" cy="724461"/>
            <a:chOff x="7143580" y="672091"/>
            <a:chExt cx="2132549" cy="1189200"/>
          </a:xfrm>
        </p:grpSpPr>
        <p:sp>
          <p:nvSpPr>
            <p:cNvPr id="557" name="Google Shape;557;p41"/>
            <p:cNvSpPr/>
            <p:nvPr/>
          </p:nvSpPr>
          <p:spPr>
            <a:xfrm>
              <a:off x="7143580" y="672091"/>
              <a:ext cx="2091000" cy="1189200"/>
            </a:xfrm>
            <a:prstGeom prst="wedgeRoundRectCallout">
              <a:avLst>
                <a:gd fmla="val -34214" name="adj1"/>
                <a:gd fmla="val 71272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1"/>
            <p:cNvSpPr txBox="1"/>
            <p:nvPr/>
          </p:nvSpPr>
          <p:spPr>
            <a:xfrm>
              <a:off x="7242129" y="713121"/>
              <a:ext cx="2034000" cy="9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Facilitators: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Fill-in according to the feedback method used (see guide)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42"/>
          <p:cNvPicPr preferRelativeResize="0"/>
          <p:nvPr/>
        </p:nvPicPr>
        <p:blipFill rotWithShape="1">
          <a:blip r:embed="rId3">
            <a:alphaModFix/>
          </a:blip>
          <a:srcRect b="815" l="0" r="0" t="5481"/>
          <a:stretch/>
        </p:blipFill>
        <p:spPr>
          <a:xfrm>
            <a:off x="-24650" y="-13600"/>
            <a:ext cx="9182249" cy="489006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2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34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42"/>
          <p:cNvSpPr txBox="1"/>
          <p:nvPr/>
        </p:nvSpPr>
        <p:spPr>
          <a:xfrm>
            <a:off x="495300" y="4514850"/>
            <a:ext cx="4724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42"/>
          <p:cNvSpPr txBox="1"/>
          <p:nvPr/>
        </p:nvSpPr>
        <p:spPr>
          <a:xfrm>
            <a:off x="152400" y="4600650"/>
            <a:ext cx="5219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567" name="Google Shape;567;p42"/>
          <p:cNvGrpSpPr/>
          <p:nvPr/>
        </p:nvGrpSpPr>
        <p:grpSpPr>
          <a:xfrm>
            <a:off x="240770" y="3790313"/>
            <a:ext cx="1651149" cy="724519"/>
            <a:chOff x="7143575" y="672075"/>
            <a:chExt cx="1562700" cy="960900"/>
          </a:xfrm>
        </p:grpSpPr>
        <p:sp>
          <p:nvSpPr>
            <p:cNvPr id="568" name="Google Shape;568;p42"/>
            <p:cNvSpPr/>
            <p:nvPr/>
          </p:nvSpPr>
          <p:spPr>
            <a:xfrm>
              <a:off x="7143575" y="672075"/>
              <a:ext cx="1562700" cy="960900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2"/>
            <p:cNvSpPr txBox="1"/>
            <p:nvPr/>
          </p:nvSpPr>
          <p:spPr>
            <a:xfrm>
              <a:off x="7242125" y="713144"/>
              <a:ext cx="1403100" cy="7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Facilitators: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Replace names of facilitators and dates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0" name="Google Shape;570;p42"/>
          <p:cNvGrpSpPr/>
          <p:nvPr/>
        </p:nvGrpSpPr>
        <p:grpSpPr>
          <a:xfrm>
            <a:off x="6351020" y="4139205"/>
            <a:ext cx="1651149" cy="525997"/>
            <a:chOff x="7077467" y="1230396"/>
            <a:chExt cx="1562700" cy="960900"/>
          </a:xfrm>
        </p:grpSpPr>
        <p:sp>
          <p:nvSpPr>
            <p:cNvPr id="571" name="Google Shape;571;p42"/>
            <p:cNvSpPr/>
            <p:nvPr/>
          </p:nvSpPr>
          <p:spPr>
            <a:xfrm>
              <a:off x="7077467" y="1230396"/>
              <a:ext cx="1562700" cy="960900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2"/>
            <p:cNvSpPr txBox="1"/>
            <p:nvPr/>
          </p:nvSpPr>
          <p:spPr>
            <a:xfrm>
              <a:off x="7176017" y="1271466"/>
              <a:ext cx="1403100" cy="7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LOGOS:</a:t>
              </a:r>
              <a:endParaRPr b="1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Add relevant logos</a:t>
              </a:r>
              <a:endParaRPr b="0" i="0" sz="1000" u="none" cap="none" strike="noStrike">
                <a:solidFill>
                  <a:srgbClr val="0034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3" name="Google Shape;573;p42"/>
          <p:cNvSpPr txBox="1"/>
          <p:nvPr/>
        </p:nvSpPr>
        <p:spPr>
          <a:xfrm>
            <a:off x="152400" y="4600650"/>
            <a:ext cx="52197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Patricia Bon, Max Levy, and Bemmy Granados. EcoAgriculture Partners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January 29, 2024</a:t>
            </a:r>
            <a:endParaRPr b="0" i="0" sz="1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4" name="Google Shape;574;p42"/>
          <p:cNvSpPr/>
          <p:nvPr/>
        </p:nvSpPr>
        <p:spPr>
          <a:xfrm>
            <a:off x="746827" y="364178"/>
            <a:ext cx="4788900" cy="2321400"/>
          </a:xfrm>
          <a:prstGeom prst="roundRect">
            <a:avLst>
              <a:gd fmla="val 889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42"/>
          <p:cNvSpPr/>
          <p:nvPr/>
        </p:nvSpPr>
        <p:spPr>
          <a:xfrm flipH="1" rot="10800000">
            <a:off x="742950" y="2316128"/>
            <a:ext cx="4800600" cy="522000"/>
          </a:xfrm>
          <a:prstGeom prst="round2SameRect">
            <a:avLst>
              <a:gd fmla="val 31860" name="adj1"/>
              <a:gd fmla="val 0" name="adj2"/>
            </a:avLst>
          </a:prstGeom>
          <a:solidFill>
            <a:srgbClr val="1DA1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42"/>
          <p:cNvSpPr txBox="1"/>
          <p:nvPr/>
        </p:nvSpPr>
        <p:spPr>
          <a:xfrm>
            <a:off x="986800" y="2354188"/>
            <a:ext cx="2626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Thank You!     </a:t>
            </a:r>
            <a:endParaRPr b="0" i="0" sz="1500" u="none" cap="none" strike="noStrik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577" name="Google Shape;57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2025" y="579447"/>
            <a:ext cx="1895474" cy="4738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42"/>
          <p:cNvGrpSpPr/>
          <p:nvPr/>
        </p:nvGrpSpPr>
        <p:grpSpPr>
          <a:xfrm>
            <a:off x="5641025" y="1249028"/>
            <a:ext cx="1653702" cy="551700"/>
            <a:chOff x="6286000" y="1585025"/>
            <a:chExt cx="1653702" cy="551700"/>
          </a:xfrm>
        </p:grpSpPr>
        <p:sp>
          <p:nvSpPr>
            <p:cNvPr id="579" name="Google Shape;579;p42"/>
            <p:cNvSpPr/>
            <p:nvPr/>
          </p:nvSpPr>
          <p:spPr>
            <a:xfrm flipH="1" rot="10800000">
              <a:off x="6286000" y="1585025"/>
              <a:ext cx="1565700" cy="551700"/>
            </a:xfrm>
            <a:prstGeom prst="wedgeRoundRectCallout">
              <a:avLst>
                <a:gd fmla="val -65835" name="adj1"/>
                <a:gd fmla="val -35005" name="adj2"/>
                <a:gd fmla="val 0" name="adj3"/>
              </a:avLst>
            </a:prstGeom>
            <a:solidFill>
              <a:srgbClr val="FFFFFF"/>
            </a:solidFill>
            <a:ln cap="flat" cmpd="sng" w="9525">
              <a:solidFill>
                <a:srgbClr val="0034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42"/>
            <p:cNvSpPr txBox="1"/>
            <p:nvPr/>
          </p:nvSpPr>
          <p:spPr>
            <a:xfrm>
              <a:off x="6374002" y="1596860"/>
              <a:ext cx="1565700" cy="48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344D"/>
                  </a:solidFill>
                  <a:latin typeface="Arial"/>
                  <a:ea typeface="Arial"/>
                  <a:cs typeface="Arial"/>
                  <a:sym typeface="Arial"/>
                </a:rPr>
                <a:t>Replace names and emails of facilitators</a:t>
              </a:r>
              <a:endParaRPr b="0" i="0" sz="1000" u="none" cap="none" strike="noStrike">
                <a:solidFill>
                  <a:srgbClr val="00344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1" name="Google Shape;58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62650" y="4710150"/>
            <a:ext cx="953101" cy="2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9950" y="4629150"/>
            <a:ext cx="1600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2"/>
          <p:cNvSpPr txBox="1"/>
          <p:nvPr/>
        </p:nvSpPr>
        <p:spPr>
          <a:xfrm>
            <a:off x="904925" y="1422625"/>
            <a:ext cx="4968900" cy="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344D"/>
                </a:solidFill>
                <a:latin typeface="Poppins Black"/>
                <a:ea typeface="Poppins Black"/>
                <a:cs typeface="Poppins Black"/>
                <a:sym typeface="Poppins Black"/>
              </a:rPr>
              <a:t>MAX LEVY: </a:t>
            </a:r>
            <a:r>
              <a:rPr b="0" i="0" lang="en" sz="1400" u="none" cap="none" strike="noStrike">
                <a:solidFill>
                  <a:srgbClr val="00344D"/>
                </a:solidFill>
                <a:latin typeface="Poppins"/>
                <a:ea typeface="Poppins"/>
                <a:cs typeface="Poppins"/>
                <a:sym typeface="Poppins"/>
              </a:rPr>
              <a:t>mlevy@ecoagriculture.org</a:t>
            </a:r>
            <a:endParaRPr b="0" i="0" sz="1400" u="none" cap="none" strike="noStrike">
              <a:solidFill>
                <a:srgbClr val="0034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344D"/>
                </a:solidFill>
                <a:latin typeface="Poppins Black"/>
                <a:ea typeface="Poppins Black"/>
                <a:cs typeface="Poppins Black"/>
                <a:sym typeface="Poppins Black"/>
              </a:rPr>
              <a:t>PATRICIA BON: </a:t>
            </a:r>
            <a:r>
              <a:rPr b="0" i="0" lang="en" sz="1400" u="none" cap="none" strike="noStrike">
                <a:solidFill>
                  <a:srgbClr val="00344D"/>
                </a:solidFill>
                <a:latin typeface="Poppins"/>
                <a:ea typeface="Poppins"/>
                <a:cs typeface="Poppins"/>
                <a:sym typeface="Poppins"/>
              </a:rPr>
              <a:t>pbon@ecoagriculture.org  </a:t>
            </a:r>
            <a:endParaRPr b="0" i="0" sz="1400" u="none" cap="none" strike="noStrike">
              <a:solidFill>
                <a:srgbClr val="00344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/>
          <p:nvPr/>
        </p:nvSpPr>
        <p:spPr>
          <a:xfrm>
            <a:off x="297525" y="307450"/>
            <a:ext cx="2447700" cy="4522500"/>
          </a:xfrm>
          <a:prstGeom prst="roundRect">
            <a:avLst>
              <a:gd fmla="val 3215" name="adj"/>
            </a:avLst>
          </a:prstGeom>
          <a:solidFill>
            <a:srgbClr val="22BC6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644650" y="654550"/>
            <a:ext cx="17937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rPr>
              <a:t>PROGRAM</a:t>
            </a:r>
            <a:endParaRPr b="0" i="0" sz="2400" u="none" cap="none" strike="noStrike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3591850" y="660500"/>
            <a:ext cx="4782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Welcome and introductions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What are Landscape Narratives? W</a:t>
            </a:r>
            <a:r>
              <a:rPr lang="en" sz="1300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y are they important?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5" name="Google Shape;165;p4"/>
          <p:cNvGrpSpPr/>
          <p:nvPr/>
        </p:nvGrpSpPr>
        <p:grpSpPr>
          <a:xfrm>
            <a:off x="3591871" y="1440923"/>
            <a:ext cx="3327762" cy="400584"/>
            <a:chOff x="3591700" y="1126539"/>
            <a:chExt cx="3406800" cy="410098"/>
          </a:xfrm>
        </p:grpSpPr>
        <p:cxnSp>
          <p:nvCxnSpPr>
            <p:cNvPr id="166" name="Google Shape;166;p4"/>
            <p:cNvCxnSpPr/>
            <p:nvPr/>
          </p:nvCxnSpPr>
          <p:spPr>
            <a:xfrm>
              <a:off x="3591700" y="1126539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3591700" y="1536637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8" name="Google Shape;168;p4"/>
            <p:cNvSpPr txBox="1"/>
            <p:nvPr/>
          </p:nvSpPr>
          <p:spPr>
            <a:xfrm>
              <a:off x="3710774" y="1150849"/>
              <a:ext cx="24615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2000"/>
                </a:spcBef>
                <a:spcAft>
                  <a:spcPts val="20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1DA159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BREAK</a:t>
              </a:r>
              <a:endParaRPr b="0" i="0" sz="1100" u="none" cap="none" strike="noStrike">
                <a:solidFill>
                  <a:srgbClr val="1DA1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4"/>
          <p:cNvSpPr txBox="1"/>
          <p:nvPr/>
        </p:nvSpPr>
        <p:spPr>
          <a:xfrm>
            <a:off x="3591850" y="1925425"/>
            <a:ext cx="390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Visualizing a story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4"/>
          <p:cNvSpPr txBox="1"/>
          <p:nvPr/>
        </p:nvSpPr>
        <p:spPr>
          <a:xfrm>
            <a:off x="3636100" y="2900753"/>
            <a:ext cx="3820800" cy="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Right format for the right audience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Making Landscape Narratives work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71" name="Google Shape;171;p4"/>
          <p:cNvGrpSpPr/>
          <p:nvPr/>
        </p:nvGrpSpPr>
        <p:grpSpPr>
          <a:xfrm>
            <a:off x="3591871" y="2404250"/>
            <a:ext cx="3327762" cy="400584"/>
            <a:chOff x="3591700" y="2767210"/>
            <a:chExt cx="3406800" cy="410098"/>
          </a:xfrm>
        </p:grpSpPr>
        <p:cxnSp>
          <p:nvCxnSpPr>
            <p:cNvPr id="172" name="Google Shape;172;p4"/>
            <p:cNvCxnSpPr/>
            <p:nvPr/>
          </p:nvCxnSpPr>
          <p:spPr>
            <a:xfrm>
              <a:off x="3591700" y="2767210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3591700" y="3177308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4" name="Google Shape;174;p4"/>
            <p:cNvSpPr txBox="1"/>
            <p:nvPr/>
          </p:nvSpPr>
          <p:spPr>
            <a:xfrm>
              <a:off x="3710774" y="2791520"/>
              <a:ext cx="24615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2000"/>
                </a:spcBef>
                <a:spcAft>
                  <a:spcPts val="20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1DA159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LUNCH BREAK</a:t>
              </a:r>
              <a:endParaRPr b="0" i="0" sz="1100" u="none" cap="none" strike="noStrike">
                <a:solidFill>
                  <a:srgbClr val="1DA1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4"/>
          <p:cNvGrpSpPr/>
          <p:nvPr/>
        </p:nvGrpSpPr>
        <p:grpSpPr>
          <a:xfrm>
            <a:off x="3591871" y="3686343"/>
            <a:ext cx="3327762" cy="400584"/>
            <a:chOff x="3591700" y="1126539"/>
            <a:chExt cx="3406800" cy="410098"/>
          </a:xfrm>
        </p:grpSpPr>
        <p:cxnSp>
          <p:nvCxnSpPr>
            <p:cNvPr id="176" name="Google Shape;176;p4"/>
            <p:cNvCxnSpPr/>
            <p:nvPr/>
          </p:nvCxnSpPr>
          <p:spPr>
            <a:xfrm>
              <a:off x="3591700" y="1126539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591700" y="1536637"/>
              <a:ext cx="3406800" cy="0"/>
            </a:xfrm>
            <a:prstGeom prst="straightConnector1">
              <a:avLst/>
            </a:prstGeom>
            <a:noFill/>
            <a:ln cap="flat" cmpd="sng" w="19050">
              <a:solidFill>
                <a:srgbClr val="1DA159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78" name="Google Shape;178;p4"/>
            <p:cNvSpPr txBox="1"/>
            <p:nvPr/>
          </p:nvSpPr>
          <p:spPr>
            <a:xfrm>
              <a:off x="3710774" y="1150849"/>
              <a:ext cx="24615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2000"/>
                </a:spcBef>
                <a:spcAft>
                  <a:spcPts val="20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100" u="none" cap="none" strike="noStrike">
                  <a:solidFill>
                    <a:srgbClr val="1DA159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BREAK</a:t>
              </a:r>
              <a:endParaRPr b="0" i="0" sz="1100" u="none" cap="none" strike="noStrike">
                <a:solidFill>
                  <a:srgbClr val="1DA1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4"/>
          <p:cNvSpPr txBox="1"/>
          <p:nvPr/>
        </p:nvSpPr>
        <p:spPr>
          <a:xfrm>
            <a:off x="3591850" y="4164854"/>
            <a:ext cx="390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6000" lvl="0" marL="12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344D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Reflection and feedback</a:t>
            </a:r>
            <a:endParaRPr b="0" i="0" sz="13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"/>
          <p:cNvSpPr/>
          <p:nvPr/>
        </p:nvSpPr>
        <p:spPr>
          <a:xfrm>
            <a:off x="765625" y="2838614"/>
            <a:ext cx="3012600" cy="437700"/>
          </a:xfrm>
          <a:prstGeom prst="roundRect">
            <a:avLst>
              <a:gd fmla="val 49974" name="adj"/>
            </a:avLst>
          </a:prstGeom>
          <a:noFill/>
          <a:ln cap="flat" cmpd="sng" w="28575">
            <a:solidFill>
              <a:srgbClr val="FFCD0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1035450" y="1428225"/>
            <a:ext cx="3012600" cy="28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600"/>
              <a:buFont typeface="Lato"/>
              <a:buAutoNum type="arabicPeriod"/>
            </a:pPr>
            <a:r>
              <a:rPr b="0" i="0" lang="en" sz="1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Landscape Partnership</a:t>
            </a:r>
            <a:endParaRPr b="0" i="0" sz="16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600"/>
              <a:buFont typeface="Lato"/>
              <a:buAutoNum type="arabicPeriod"/>
            </a:pPr>
            <a:r>
              <a:rPr b="0" i="0" lang="en" sz="1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Shared Understanding</a:t>
            </a:r>
            <a:endParaRPr b="0" i="0" sz="16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600"/>
              <a:buFont typeface="Lato"/>
              <a:buAutoNum type="arabicPeriod"/>
            </a:pPr>
            <a:r>
              <a:rPr b="0" i="0" lang="en" sz="1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Vision &amp; Planning</a:t>
            </a:r>
            <a:endParaRPr b="0" i="0" sz="16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00344D"/>
              </a:buClr>
              <a:buSzPts val="1600"/>
              <a:buFont typeface="Lato"/>
              <a:buAutoNum type="arabicPeriod"/>
            </a:pPr>
            <a:r>
              <a:rPr b="0" i="0" lang="en" sz="1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Taking Action</a:t>
            </a:r>
            <a:endParaRPr b="0" i="0" sz="16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8600" lvl="0" marL="228600" marR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rgbClr val="00344D"/>
              </a:buClr>
              <a:buSzPts val="1600"/>
              <a:buFont typeface="Lato"/>
              <a:buAutoNum type="arabicPeriod"/>
            </a:pPr>
            <a:r>
              <a:rPr b="0" i="0" lang="en" sz="1600" u="none" cap="none" strike="noStrike">
                <a:solidFill>
                  <a:srgbClr val="00344D"/>
                </a:solidFill>
                <a:latin typeface="Lato"/>
                <a:ea typeface="Lato"/>
                <a:cs typeface="Lato"/>
                <a:sym typeface="Lato"/>
              </a:rPr>
              <a:t>Learning &amp; Impact</a:t>
            </a:r>
            <a:endParaRPr b="0" i="0" sz="16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908049" y="750625"/>
            <a:ext cx="31401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0034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 </a:t>
            </a:r>
            <a:r>
              <a:rPr b="0" i="0" lang="en" sz="22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ELEMENTS OF ILM</a:t>
            </a:r>
            <a:endParaRPr b="0" i="0" sz="1500" u="none" cap="none" strike="noStrike">
              <a:solidFill>
                <a:srgbClr val="00344D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7571" y="455096"/>
            <a:ext cx="4035173" cy="403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6"/>
          <p:cNvPicPr preferRelativeResize="0"/>
          <p:nvPr/>
        </p:nvPicPr>
        <p:blipFill rotWithShape="1">
          <a:blip r:embed="rId3">
            <a:alphaModFix/>
          </a:blip>
          <a:srcRect b="7334" l="0" r="0" t="13713"/>
          <a:stretch/>
        </p:blipFill>
        <p:spPr>
          <a:xfrm>
            <a:off x="0" y="0"/>
            <a:ext cx="9144003" cy="51643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6"/>
          <p:cNvGrpSpPr/>
          <p:nvPr/>
        </p:nvGrpSpPr>
        <p:grpSpPr>
          <a:xfrm>
            <a:off x="3699461" y="1735606"/>
            <a:ext cx="1745078" cy="1672288"/>
            <a:chOff x="3560243" y="1602195"/>
            <a:chExt cx="2023514" cy="1939109"/>
          </a:xfrm>
        </p:grpSpPr>
        <p:sp>
          <p:nvSpPr>
            <p:cNvPr id="194" name="Google Shape;194;p6"/>
            <p:cNvSpPr/>
            <p:nvPr/>
          </p:nvSpPr>
          <p:spPr>
            <a:xfrm>
              <a:off x="3560243" y="1602195"/>
              <a:ext cx="2023514" cy="193910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3560250" y="2178544"/>
              <a:ext cx="2023500" cy="59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0" i="0" lang="en" sz="3000" u="none" cap="none" strike="noStrike">
                  <a:solidFill>
                    <a:srgbClr val="00344D"/>
                  </a:solidFill>
                  <a:latin typeface="Raleway Black"/>
                  <a:ea typeface="Raleway Black"/>
                  <a:cs typeface="Raleway Black"/>
                  <a:sym typeface="Raleway Black"/>
                </a:rPr>
                <a:t>Q &amp; A</a:t>
              </a:r>
              <a:endParaRPr b="0" i="0" sz="30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7"/>
          <p:cNvPicPr preferRelativeResize="0"/>
          <p:nvPr/>
        </p:nvPicPr>
        <p:blipFill rotWithShape="1">
          <a:blip r:embed="rId3">
            <a:alphaModFix/>
          </a:blip>
          <a:srcRect b="20739" l="2643" r="1589" t="306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6"/>
          <p:cNvPicPr preferRelativeResize="0"/>
          <p:nvPr/>
        </p:nvPicPr>
        <p:blipFill rotWithShape="1">
          <a:blip r:embed="rId3">
            <a:alphaModFix/>
          </a:blip>
          <a:srcRect b="19106" l="0" r="0" t="-14837"/>
          <a:stretch/>
        </p:blipFill>
        <p:spPr>
          <a:xfrm>
            <a:off x="858400" y="219375"/>
            <a:ext cx="7274798" cy="492412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3072000" y="447975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rgbClr val="00344D"/>
                </a:solidFill>
                <a:latin typeface="Raleway Black"/>
                <a:ea typeface="Raleway Black"/>
                <a:cs typeface="Raleway Black"/>
                <a:sym typeface="Raleway Black"/>
              </a:rPr>
              <a:t>ENERGIZER</a:t>
            </a:r>
            <a:endParaRPr b="0" i="0" sz="2600" u="none" cap="none" strike="noStrike">
              <a:solidFill>
                <a:srgbClr val="00344D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grpSp>
        <p:nvGrpSpPr>
          <p:cNvPr id="207" name="Google Shape;207;p26"/>
          <p:cNvGrpSpPr/>
          <p:nvPr/>
        </p:nvGrpSpPr>
        <p:grpSpPr>
          <a:xfrm>
            <a:off x="8166775" y="4330800"/>
            <a:ext cx="983400" cy="812700"/>
            <a:chOff x="8166775" y="4330800"/>
            <a:chExt cx="983400" cy="812700"/>
          </a:xfrm>
        </p:grpSpPr>
        <p:sp>
          <p:nvSpPr>
            <p:cNvPr id="208" name="Google Shape;208;p26"/>
            <p:cNvSpPr/>
            <p:nvPr/>
          </p:nvSpPr>
          <p:spPr>
            <a:xfrm flipH="1">
              <a:off x="8166775" y="4330800"/>
              <a:ext cx="983400" cy="812700"/>
            </a:xfrm>
            <a:prstGeom prst="round1Rect">
              <a:avLst>
                <a:gd fmla="val 20955" name="adj"/>
              </a:avLst>
            </a:prstGeom>
            <a:solidFill>
              <a:srgbClr val="0034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9" name="Google Shape;209;p26"/>
            <p:cNvGrpSpPr/>
            <p:nvPr/>
          </p:nvGrpSpPr>
          <p:grpSpPr>
            <a:xfrm>
              <a:off x="8328171" y="4392195"/>
              <a:ext cx="660600" cy="579197"/>
              <a:chOff x="8084892" y="4162464"/>
              <a:chExt cx="660600" cy="579197"/>
            </a:xfrm>
          </p:grpSpPr>
          <p:pic>
            <p:nvPicPr>
              <p:cNvPr id="210" name="Google Shape;210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1" name="Google Shape;211;p26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X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212" name="Google Shape;212;p26"/>
            <p:cNvGrpSpPr/>
            <p:nvPr/>
          </p:nvGrpSpPr>
          <p:grpSpPr>
            <a:xfrm>
              <a:off x="8328171" y="4392195"/>
              <a:ext cx="660600" cy="579197"/>
              <a:chOff x="8084892" y="4162464"/>
              <a:chExt cx="660600" cy="579197"/>
            </a:xfrm>
          </p:grpSpPr>
          <p:pic>
            <p:nvPicPr>
              <p:cNvPr id="213" name="Google Shape;213;p2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8194005" y="4162464"/>
                <a:ext cx="442375" cy="442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26"/>
              <p:cNvSpPr txBox="1"/>
              <p:nvPr/>
            </p:nvSpPr>
            <p:spPr>
              <a:xfrm>
                <a:off x="8084892" y="4572461"/>
                <a:ext cx="6606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X </a:t>
                </a:r>
                <a:r>
                  <a:rPr b="1" i="0" lang="en" sz="1100" u="none" cap="none" strike="noStrike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rPr>
                  <a:t>MIN</a:t>
                </a:r>
                <a:endParaRPr b="1" i="0" sz="1100" u="none" cap="none" strike="noStrike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 b="651" l="0" r="0" t="651"/>
          <a:stretch/>
        </p:blipFill>
        <p:spPr>
          <a:xfrm>
            <a:off x="-24500" y="-10875"/>
            <a:ext cx="9188552" cy="51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9"/>
          <p:cNvSpPr/>
          <p:nvPr/>
        </p:nvSpPr>
        <p:spPr>
          <a:xfrm>
            <a:off x="3306532" y="1279075"/>
            <a:ext cx="2571900" cy="2571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3366407" y="1993313"/>
            <a:ext cx="24384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rgbClr val="22BC69"/>
                </a:solidFill>
                <a:latin typeface="Raleway Black"/>
                <a:ea typeface="Raleway Black"/>
                <a:cs typeface="Raleway Black"/>
                <a:sym typeface="Raleway Black"/>
              </a:rPr>
              <a:t>WHAT ARE LANDSCAPE  </a:t>
            </a:r>
            <a:br>
              <a:rPr b="0" i="0" lang="en" sz="2200" u="none" cap="none" strike="noStrike">
                <a:solidFill>
                  <a:srgbClr val="22BC69"/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b="0" i="0" lang="en" sz="2200" u="none" cap="none" strike="noStrike">
                <a:solidFill>
                  <a:srgbClr val="22BC69"/>
                </a:solidFill>
                <a:latin typeface="Raleway Black"/>
                <a:ea typeface="Raleway Black"/>
                <a:cs typeface="Raleway Black"/>
                <a:sym typeface="Raleway Black"/>
              </a:rPr>
              <a:t> NARRATIVES?</a:t>
            </a:r>
            <a:endParaRPr b="0" i="0" sz="2200" u="none" cap="none" strike="noStrike">
              <a:solidFill>
                <a:srgbClr val="22BC69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